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notesMasterIdLst>
    <p:notesMasterId r:id="rId13"/>
  </p:notesMasterIdLst>
  <p:handoutMasterIdLst>
    <p:handoutMasterId r:id="rId14"/>
  </p:handoutMasterIdLst>
  <p:sldIdLst>
    <p:sldId id="256" r:id="rId2"/>
    <p:sldId id="257" r:id="rId3"/>
    <p:sldId id="264" r:id="rId4"/>
    <p:sldId id="258" r:id="rId5"/>
    <p:sldId id="259" r:id="rId6"/>
    <p:sldId id="266" r:id="rId7"/>
    <p:sldId id="260" r:id="rId8"/>
    <p:sldId id="267" r:id="rId9"/>
    <p:sldId id="261" r:id="rId10"/>
    <p:sldId id="265" r:id="rId11"/>
    <p:sldId id="262" r:id="rId12"/>
  </p:sldIdLst>
  <p:sldSz cx="9144000" cy="6858000" type="screen4x3"/>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ka"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39" autoAdjust="0"/>
  </p:normalViewPr>
  <p:slideViewPr>
    <p:cSldViewPr snapToGrid="0" snapToObjects="1">
      <p:cViewPr varScale="1">
        <p:scale>
          <a:sx n="82" d="100"/>
          <a:sy n="82" d="100"/>
        </p:scale>
        <p:origin x="-90" y="-660"/>
      </p:cViewPr>
      <p:guideLst>
        <p:guide orient="horz" pos="2160"/>
        <p:guide pos="2880"/>
      </p:guideLst>
    </p:cSldViewPr>
  </p:slideViewPr>
  <p:outlineViewPr>
    <p:cViewPr>
      <p:scale>
        <a:sx n="33" d="100"/>
        <a:sy n="33" d="100"/>
      </p:scale>
      <p:origin x="0" y="39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4C356136-7691-4F48-BBFE-5BE564D185A1}" type="datetimeFigureOut">
              <a:rPr lang="sl-SI" smtClean="0"/>
              <a:pPr/>
              <a:t>19.10.2017</a:t>
            </a:fld>
            <a:endParaRPr lang="sl-SI"/>
          </a:p>
        </p:txBody>
      </p:sp>
      <p:sp>
        <p:nvSpPr>
          <p:cNvPr id="4" name="Ograda noge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3EEAF16C-E400-4517-87E8-D618F0CF390C}" type="slidenum">
              <a:rPr lang="sl-SI" smtClean="0"/>
              <a:pPr/>
              <a:t>‹#›</a:t>
            </a:fld>
            <a:endParaRPr lang="sl-SI"/>
          </a:p>
        </p:txBody>
      </p:sp>
    </p:spTree>
    <p:extLst>
      <p:ext uri="{BB962C8B-B14F-4D97-AF65-F5344CB8AC3E}">
        <p14:creationId xmlns:p14="http://schemas.microsoft.com/office/powerpoint/2010/main" val="473021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300DE560-B8A8-4E89-911C-E6F8249B6A9E}" type="datetimeFigureOut">
              <a:rPr lang="sl-SI" smtClean="0"/>
              <a:pPr/>
              <a:t>19.10.2017</a:t>
            </a:fld>
            <a:endParaRPr lang="sl-SI"/>
          </a:p>
        </p:txBody>
      </p:sp>
      <p:sp>
        <p:nvSpPr>
          <p:cNvPr id="4" name="Ograda stranske slike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466614F3-5598-405B-8D12-27D67A490813}" type="slidenum">
              <a:rPr lang="sl-SI" smtClean="0"/>
              <a:pPr/>
              <a:t>‹#›</a:t>
            </a:fld>
            <a:endParaRPr lang="sl-SI"/>
          </a:p>
        </p:txBody>
      </p:sp>
    </p:spTree>
    <p:extLst>
      <p:ext uri="{BB962C8B-B14F-4D97-AF65-F5344CB8AC3E}">
        <p14:creationId xmlns:p14="http://schemas.microsoft.com/office/powerpoint/2010/main" val="4075115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466614F3-5598-405B-8D12-27D67A490813}" type="slidenum">
              <a:rPr lang="sl-SI" smtClean="0"/>
              <a:pPr/>
              <a:t>1</a:t>
            </a:fld>
            <a:endParaRPr lang="sl-SI"/>
          </a:p>
        </p:txBody>
      </p:sp>
    </p:spTree>
    <p:extLst>
      <p:ext uri="{BB962C8B-B14F-4D97-AF65-F5344CB8AC3E}">
        <p14:creationId xmlns:p14="http://schemas.microsoft.com/office/powerpoint/2010/main" val="2267362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466614F3-5598-405B-8D12-27D67A490813}" type="slidenum">
              <a:rPr lang="sl-SI" smtClean="0"/>
              <a:pPr/>
              <a:t>11</a:t>
            </a:fld>
            <a:endParaRPr lang="sl-SI"/>
          </a:p>
        </p:txBody>
      </p:sp>
    </p:spTree>
    <p:extLst>
      <p:ext uri="{BB962C8B-B14F-4D97-AF65-F5344CB8AC3E}">
        <p14:creationId xmlns:p14="http://schemas.microsoft.com/office/powerpoint/2010/main" val="4181187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466614F3-5598-405B-8D12-27D67A490813}" type="slidenum">
              <a:rPr lang="sl-SI" smtClean="0"/>
              <a:pPr/>
              <a:t>2</a:t>
            </a:fld>
            <a:endParaRPr lang="sl-SI"/>
          </a:p>
        </p:txBody>
      </p:sp>
    </p:spTree>
    <p:extLst>
      <p:ext uri="{BB962C8B-B14F-4D97-AF65-F5344CB8AC3E}">
        <p14:creationId xmlns:p14="http://schemas.microsoft.com/office/powerpoint/2010/main" val="94496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466614F3-5598-405B-8D12-27D67A490813}" type="slidenum">
              <a:rPr lang="sl-SI" smtClean="0"/>
              <a:pPr/>
              <a:t>3</a:t>
            </a:fld>
            <a:endParaRPr lang="sl-SI"/>
          </a:p>
        </p:txBody>
      </p:sp>
    </p:spTree>
    <p:extLst>
      <p:ext uri="{BB962C8B-B14F-4D97-AF65-F5344CB8AC3E}">
        <p14:creationId xmlns:p14="http://schemas.microsoft.com/office/powerpoint/2010/main" val="3965437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466614F3-5598-405B-8D12-27D67A490813}" type="slidenum">
              <a:rPr lang="sl-SI" smtClean="0"/>
              <a:pPr/>
              <a:t>4</a:t>
            </a:fld>
            <a:endParaRPr lang="sl-SI"/>
          </a:p>
        </p:txBody>
      </p:sp>
    </p:spTree>
    <p:extLst>
      <p:ext uri="{BB962C8B-B14F-4D97-AF65-F5344CB8AC3E}">
        <p14:creationId xmlns:p14="http://schemas.microsoft.com/office/powerpoint/2010/main" val="4009601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466614F3-5598-405B-8D12-27D67A490813}" type="slidenum">
              <a:rPr lang="sl-SI" smtClean="0"/>
              <a:pPr/>
              <a:t>5</a:t>
            </a:fld>
            <a:endParaRPr lang="sl-SI"/>
          </a:p>
        </p:txBody>
      </p:sp>
    </p:spTree>
    <p:extLst>
      <p:ext uri="{BB962C8B-B14F-4D97-AF65-F5344CB8AC3E}">
        <p14:creationId xmlns:p14="http://schemas.microsoft.com/office/powerpoint/2010/main" val="2265700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466614F3-5598-405B-8D12-27D67A490813}" type="slidenum">
              <a:rPr lang="sl-SI" smtClean="0"/>
              <a:pPr/>
              <a:t>7</a:t>
            </a:fld>
            <a:endParaRPr lang="sl-SI"/>
          </a:p>
        </p:txBody>
      </p:sp>
    </p:spTree>
    <p:extLst>
      <p:ext uri="{BB962C8B-B14F-4D97-AF65-F5344CB8AC3E}">
        <p14:creationId xmlns:p14="http://schemas.microsoft.com/office/powerpoint/2010/main" val="538557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466614F3-5598-405B-8D12-27D67A490813}" type="slidenum">
              <a:rPr lang="sl-SI" smtClean="0"/>
              <a:pPr/>
              <a:t>8</a:t>
            </a:fld>
            <a:endParaRPr lang="sl-SI"/>
          </a:p>
        </p:txBody>
      </p:sp>
    </p:spTree>
    <p:extLst>
      <p:ext uri="{BB962C8B-B14F-4D97-AF65-F5344CB8AC3E}">
        <p14:creationId xmlns:p14="http://schemas.microsoft.com/office/powerpoint/2010/main" val="538557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466614F3-5598-405B-8D12-27D67A490813}" type="slidenum">
              <a:rPr lang="sl-SI" smtClean="0"/>
              <a:pPr/>
              <a:t>9</a:t>
            </a:fld>
            <a:endParaRPr lang="sl-SI"/>
          </a:p>
        </p:txBody>
      </p:sp>
    </p:spTree>
    <p:extLst>
      <p:ext uri="{BB962C8B-B14F-4D97-AF65-F5344CB8AC3E}">
        <p14:creationId xmlns:p14="http://schemas.microsoft.com/office/powerpoint/2010/main" val="1409016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466614F3-5598-405B-8D12-27D67A490813}" type="slidenum">
              <a:rPr lang="sl-SI" smtClean="0"/>
              <a:pPr/>
              <a:t>10</a:t>
            </a:fld>
            <a:endParaRPr lang="sl-SI"/>
          </a:p>
        </p:txBody>
      </p:sp>
    </p:spTree>
    <p:extLst>
      <p:ext uri="{BB962C8B-B14F-4D97-AF65-F5344CB8AC3E}">
        <p14:creationId xmlns:p14="http://schemas.microsoft.com/office/powerpoint/2010/main" val="33165357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10" name="Pravokotni trikotni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slov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sl-SI" smtClean="0"/>
              <a:t>Kliknite, če želite urediti slog naslova matrice</a:t>
            </a:r>
            <a:endParaRPr kumimoji="0"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l-SI" smtClean="0"/>
              <a:t>Kliknite, če želite urediti slog podnaslova matrice</a:t>
            </a:r>
            <a:endParaRPr kumimoji="0" lang="en-US"/>
          </a:p>
        </p:txBody>
      </p:sp>
      <p:grpSp>
        <p:nvGrpSpPr>
          <p:cNvPr id="2" name="Skupina 1"/>
          <p:cNvGrpSpPr/>
          <p:nvPr/>
        </p:nvGrpSpPr>
        <p:grpSpPr>
          <a:xfrm>
            <a:off x="-3765" y="4953000"/>
            <a:ext cx="9147765" cy="1912088"/>
            <a:chOff x="-3765" y="4832896"/>
            <a:chExt cx="9147765" cy="2032192"/>
          </a:xfrm>
        </p:grpSpPr>
        <p:sp>
          <p:nvSpPr>
            <p:cNvPr id="7" name="Prostoročno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Prostoročno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Prostoročn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aven konek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Ograda datuma 29"/>
          <p:cNvSpPr>
            <a:spLocks noGrp="1"/>
          </p:cNvSpPr>
          <p:nvPr>
            <p:ph type="dt" sz="half" idx="10"/>
          </p:nvPr>
        </p:nvSpPr>
        <p:spPr/>
        <p:txBody>
          <a:bodyPr/>
          <a:lstStyle>
            <a:lvl1pPr>
              <a:defRPr>
                <a:solidFill>
                  <a:srgbClr val="FFFFFF"/>
                </a:solidFill>
              </a:defRPr>
            </a:lvl1pPr>
            <a:extLst/>
          </a:lstStyle>
          <a:p>
            <a:fld id="{2EB0EC2F-3A2A-EF40-AA8E-F89DC6BF704C}" type="datetimeFigureOut">
              <a:rPr lang="en-US" smtClean="0"/>
              <a:pPr/>
              <a:t>10/19/2017</a:t>
            </a:fld>
            <a:endParaRPr lang="en-US"/>
          </a:p>
        </p:txBody>
      </p:sp>
      <p:sp>
        <p:nvSpPr>
          <p:cNvPr id="19" name="Ograda noge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Ograda številke diapozitiva 26"/>
          <p:cNvSpPr>
            <a:spLocks noGrp="1"/>
          </p:cNvSpPr>
          <p:nvPr>
            <p:ph type="sldNum" sz="quarter" idx="12"/>
          </p:nvPr>
        </p:nvSpPr>
        <p:spPr/>
        <p:txBody>
          <a:bodyPr/>
          <a:lstStyle>
            <a:lvl1pPr>
              <a:defRPr>
                <a:solidFill>
                  <a:srgbClr val="FFFFFF"/>
                </a:solidFill>
              </a:defRPr>
            </a:lvl1pPr>
            <a:extLst/>
          </a:lstStyle>
          <a:p>
            <a:fld id="{8F2A3730-AC77-7B49-87FB-7D12A55000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1481329"/>
            <a:ext cx="8229600" cy="4386071"/>
          </a:xfrm>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2EB0EC2F-3A2A-EF40-AA8E-F89DC6BF704C}" type="datetimeFigureOut">
              <a:rPr lang="en-US" smtClean="0"/>
              <a:pPr/>
              <a:t>10/19/2017</a:t>
            </a:fld>
            <a:endParaRPr lang="en-US"/>
          </a:p>
        </p:txBody>
      </p:sp>
      <p:sp>
        <p:nvSpPr>
          <p:cNvPr id="5" name="Ograda noge 4"/>
          <p:cNvSpPr>
            <a:spLocks noGrp="1"/>
          </p:cNvSpPr>
          <p:nvPr>
            <p:ph type="ftr" sz="quarter" idx="11"/>
          </p:nvPr>
        </p:nvSpPr>
        <p:spPr/>
        <p:txBody>
          <a:bodyPr/>
          <a:lstStyle>
            <a:extLst/>
          </a:lstStyle>
          <a:p>
            <a:endParaRPr lang="en-US"/>
          </a:p>
        </p:txBody>
      </p:sp>
      <p:sp>
        <p:nvSpPr>
          <p:cNvPr id="6" name="Ograda številke diapozitiva 5"/>
          <p:cNvSpPr>
            <a:spLocks noGrp="1"/>
          </p:cNvSpPr>
          <p:nvPr>
            <p:ph type="sldNum" sz="quarter" idx="12"/>
          </p:nvPr>
        </p:nvSpPr>
        <p:spPr/>
        <p:txBody>
          <a:bodyPr/>
          <a:lstStyle>
            <a:extLst/>
          </a:lstStyle>
          <a:p>
            <a:fld id="{8F2A3730-AC77-7B49-87FB-7D12A55000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44013" y="274640"/>
            <a:ext cx="1777470" cy="5592761"/>
          </a:xfrm>
        </p:spPr>
        <p:txBody>
          <a:bodyPr vert="eaVert"/>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274641"/>
            <a:ext cx="6324600" cy="5592760"/>
          </a:xfrm>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2EB0EC2F-3A2A-EF40-AA8E-F89DC6BF704C}" type="datetimeFigureOut">
              <a:rPr lang="en-US" smtClean="0"/>
              <a:pPr/>
              <a:t>10/19/2017</a:t>
            </a:fld>
            <a:endParaRPr lang="en-US"/>
          </a:p>
        </p:txBody>
      </p:sp>
      <p:sp>
        <p:nvSpPr>
          <p:cNvPr id="5" name="Ograda noge 4"/>
          <p:cNvSpPr>
            <a:spLocks noGrp="1"/>
          </p:cNvSpPr>
          <p:nvPr>
            <p:ph type="ftr" sz="quarter" idx="11"/>
          </p:nvPr>
        </p:nvSpPr>
        <p:spPr/>
        <p:txBody>
          <a:bodyPr/>
          <a:lstStyle>
            <a:extLst/>
          </a:lstStyle>
          <a:p>
            <a:endParaRPr lang="en-US"/>
          </a:p>
        </p:txBody>
      </p:sp>
      <p:sp>
        <p:nvSpPr>
          <p:cNvPr id="6" name="Ograda številke diapozitiva 5"/>
          <p:cNvSpPr>
            <a:spLocks noGrp="1"/>
          </p:cNvSpPr>
          <p:nvPr>
            <p:ph type="sldNum" sz="quarter" idx="12"/>
          </p:nvPr>
        </p:nvSpPr>
        <p:spPr/>
        <p:txBody>
          <a:bodyPr/>
          <a:lstStyle>
            <a:extLst/>
          </a:lstStyle>
          <a:p>
            <a:fld id="{8F2A3730-AC77-7B49-87FB-7D12A55000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2EB0EC2F-3A2A-EF40-AA8E-F89DC6BF704C}" type="datetimeFigureOut">
              <a:rPr lang="en-US" smtClean="0"/>
              <a:pPr/>
              <a:t>10/19/2017</a:t>
            </a:fld>
            <a:endParaRPr lang="en-US"/>
          </a:p>
        </p:txBody>
      </p:sp>
      <p:sp>
        <p:nvSpPr>
          <p:cNvPr id="5" name="Ograda noge 4"/>
          <p:cNvSpPr>
            <a:spLocks noGrp="1"/>
          </p:cNvSpPr>
          <p:nvPr>
            <p:ph type="ftr" sz="quarter" idx="11"/>
          </p:nvPr>
        </p:nvSpPr>
        <p:spPr/>
        <p:txBody>
          <a:bodyPr/>
          <a:lstStyle>
            <a:extLst/>
          </a:lstStyle>
          <a:p>
            <a:endParaRPr lang="en-US"/>
          </a:p>
        </p:txBody>
      </p:sp>
      <p:sp>
        <p:nvSpPr>
          <p:cNvPr id="6" name="Ograda številke diapozitiva 5"/>
          <p:cNvSpPr>
            <a:spLocks noGrp="1"/>
          </p:cNvSpPr>
          <p:nvPr>
            <p:ph type="sldNum" sz="quarter" idx="12"/>
          </p:nvPr>
        </p:nvSpPr>
        <p:spPr/>
        <p:txBody>
          <a:bodyPr/>
          <a:lstStyle>
            <a:extLst/>
          </a:lstStyle>
          <a:p>
            <a:fld id="{8F2A3730-AC77-7B49-87FB-7D12A5500057}" type="slidenum">
              <a:rPr lang="en-US" smtClean="0"/>
              <a:pPr/>
              <a:t>‹#›</a:t>
            </a:fld>
            <a:endParaRPr lang="en-US"/>
          </a:p>
        </p:txBody>
      </p:sp>
      <p:sp>
        <p:nvSpPr>
          <p:cNvPr id="7" name="Naslov 6"/>
          <p:cNvSpPr>
            <a:spLocks noGrp="1"/>
          </p:cNvSpPr>
          <p:nvPr>
            <p:ph type="title"/>
          </p:nvPr>
        </p:nvSpPr>
        <p:spPr/>
        <p:txBody>
          <a:bodyPr rtlCol="0"/>
          <a:lstStyle>
            <a:extLst/>
          </a:lstStyle>
          <a:p>
            <a:r>
              <a:rPr kumimoji="0" lang="sl-SI" smtClean="0"/>
              <a:t>Kliknite, če želite urediti slog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Ref idx="1002">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extLst/>
          </a:lstStyle>
          <a:p>
            <a:fld id="{2EB0EC2F-3A2A-EF40-AA8E-F89DC6BF704C}" type="datetimeFigureOut">
              <a:rPr lang="en-US" smtClean="0"/>
              <a:pPr/>
              <a:t>10/19/2017</a:t>
            </a:fld>
            <a:endParaRPr lang="en-US"/>
          </a:p>
        </p:txBody>
      </p:sp>
      <p:sp>
        <p:nvSpPr>
          <p:cNvPr id="5" name="Ograda noge 4"/>
          <p:cNvSpPr>
            <a:spLocks noGrp="1"/>
          </p:cNvSpPr>
          <p:nvPr>
            <p:ph type="ftr" sz="quarter" idx="11"/>
          </p:nvPr>
        </p:nvSpPr>
        <p:spPr/>
        <p:txBody>
          <a:bodyPr/>
          <a:lstStyle>
            <a:extLst/>
          </a:lstStyle>
          <a:p>
            <a:endParaRPr lang="en-US"/>
          </a:p>
        </p:txBody>
      </p:sp>
      <p:sp>
        <p:nvSpPr>
          <p:cNvPr id="6" name="Ograda številke diapozitiva 5"/>
          <p:cNvSpPr>
            <a:spLocks noGrp="1"/>
          </p:cNvSpPr>
          <p:nvPr>
            <p:ph type="sldNum" sz="quarter" idx="12"/>
          </p:nvPr>
        </p:nvSpPr>
        <p:spPr/>
        <p:txBody>
          <a:bodyPr/>
          <a:lstStyle>
            <a:extLst/>
          </a:lstStyle>
          <a:p>
            <a:fld id="{8F2A3730-AC77-7B49-87FB-7D12A5500057}" type="slidenum">
              <a:rPr lang="en-US" smtClean="0"/>
              <a:pPr/>
              <a:t>‹#›</a:t>
            </a:fld>
            <a:endParaRPr lang="en-US"/>
          </a:p>
        </p:txBody>
      </p:sp>
      <p:sp>
        <p:nvSpPr>
          <p:cNvPr id="7" name="Škarnic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Škarnic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bg>
      <p:bgRef idx="1002">
        <a:schemeClr val="bg1"/>
      </p:bgRef>
    </p:bg>
    <p:spTree>
      <p:nvGrpSpPr>
        <p:cNvPr id="1" name=""/>
        <p:cNvGrpSpPr/>
        <p:nvPr/>
      </p:nvGrpSpPr>
      <p:grpSpPr>
        <a:xfrm>
          <a:off x="0" y="0"/>
          <a:ext cx="0" cy="0"/>
          <a:chOff x="0" y="0"/>
          <a:chExt cx="0" cy="0"/>
        </a:xfrm>
      </p:grpSpPr>
      <p:sp>
        <p:nvSpPr>
          <p:cNvPr id="3" name="Ograda vsebine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extLst/>
          </a:lstStyle>
          <a:p>
            <a:fld id="{2EB0EC2F-3A2A-EF40-AA8E-F89DC6BF704C}" type="datetimeFigureOut">
              <a:rPr lang="en-US" smtClean="0"/>
              <a:pPr/>
              <a:t>10/19/2017</a:t>
            </a:fld>
            <a:endParaRPr lang="en-US"/>
          </a:p>
        </p:txBody>
      </p:sp>
      <p:sp>
        <p:nvSpPr>
          <p:cNvPr id="6" name="Ograda noge 5"/>
          <p:cNvSpPr>
            <a:spLocks noGrp="1"/>
          </p:cNvSpPr>
          <p:nvPr>
            <p:ph type="ftr" sz="quarter" idx="11"/>
          </p:nvPr>
        </p:nvSpPr>
        <p:spPr/>
        <p:txBody>
          <a:bodyPr/>
          <a:lstStyle>
            <a:extLst/>
          </a:lstStyle>
          <a:p>
            <a:endParaRPr lang="en-US"/>
          </a:p>
        </p:txBody>
      </p:sp>
      <p:sp>
        <p:nvSpPr>
          <p:cNvPr id="7" name="Ograda številke diapozitiva 6"/>
          <p:cNvSpPr>
            <a:spLocks noGrp="1"/>
          </p:cNvSpPr>
          <p:nvPr>
            <p:ph type="sldNum" sz="quarter" idx="12"/>
          </p:nvPr>
        </p:nvSpPr>
        <p:spPr/>
        <p:txBody>
          <a:bodyPr/>
          <a:lstStyle>
            <a:extLst/>
          </a:lstStyle>
          <a:p>
            <a:fld id="{8F2A3730-AC77-7B49-87FB-7D12A5500057}" type="slidenum">
              <a:rPr lang="en-US" smtClean="0"/>
              <a:pPr/>
              <a:t>‹#›</a:t>
            </a:fld>
            <a:endParaRPr lang="en-US"/>
          </a:p>
        </p:txBody>
      </p:sp>
      <p:sp>
        <p:nvSpPr>
          <p:cNvPr id="8" name="Naslov 7"/>
          <p:cNvSpPr>
            <a:spLocks noGrp="1"/>
          </p:cNvSpPr>
          <p:nvPr>
            <p:ph type="title"/>
          </p:nvPr>
        </p:nvSpPr>
        <p:spPr/>
        <p:txBody>
          <a:bodyPr rtlCol="0"/>
          <a:lstStyle>
            <a:extLst/>
          </a:lstStyle>
          <a:p>
            <a:r>
              <a:rPr kumimoji="0" lang="sl-SI" smtClean="0"/>
              <a:t>Kliknite, če želite urediti slog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4" name="Ograda besedil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5" name="Ograda vsebine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6" name="Ograda vsebine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extLst/>
          </a:lstStyle>
          <a:p>
            <a:fld id="{2EB0EC2F-3A2A-EF40-AA8E-F89DC6BF704C}" type="datetimeFigureOut">
              <a:rPr lang="en-US" smtClean="0"/>
              <a:pPr/>
              <a:t>10/19/2017</a:t>
            </a:fld>
            <a:endParaRPr lang="en-US"/>
          </a:p>
        </p:txBody>
      </p:sp>
      <p:sp>
        <p:nvSpPr>
          <p:cNvPr id="8" name="Ograda noge 7"/>
          <p:cNvSpPr>
            <a:spLocks noGrp="1"/>
          </p:cNvSpPr>
          <p:nvPr>
            <p:ph type="ftr" sz="quarter" idx="11"/>
          </p:nvPr>
        </p:nvSpPr>
        <p:spPr/>
        <p:txBody>
          <a:bodyPr/>
          <a:lstStyle>
            <a:extLst/>
          </a:lstStyle>
          <a:p>
            <a:endParaRPr lang="en-US"/>
          </a:p>
        </p:txBody>
      </p:sp>
      <p:sp>
        <p:nvSpPr>
          <p:cNvPr id="9" name="Ograda številke diapozitiva 8"/>
          <p:cNvSpPr>
            <a:spLocks noGrp="1"/>
          </p:cNvSpPr>
          <p:nvPr>
            <p:ph type="sldNum" sz="quarter" idx="12"/>
          </p:nvPr>
        </p:nvSpPr>
        <p:spPr/>
        <p:txBody>
          <a:bodyPr/>
          <a:lstStyle>
            <a:extLst/>
          </a:lstStyle>
          <a:p>
            <a:fld id="{8F2A3730-AC77-7B49-87FB-7D12A550005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bg>
      <p:bgRef idx="1002">
        <a:schemeClr val="bg1"/>
      </p:bgRef>
    </p:bg>
    <p:spTree>
      <p:nvGrpSpPr>
        <p:cNvPr id="1" name=""/>
        <p:cNvGrpSpPr/>
        <p:nvPr/>
      </p:nvGrpSpPr>
      <p:grpSpPr>
        <a:xfrm>
          <a:off x="0" y="0"/>
          <a:ext cx="0" cy="0"/>
          <a:chOff x="0" y="0"/>
          <a:chExt cx="0" cy="0"/>
        </a:xfrm>
      </p:grpSpPr>
      <p:sp>
        <p:nvSpPr>
          <p:cNvPr id="3" name="Ograda datuma 2"/>
          <p:cNvSpPr>
            <a:spLocks noGrp="1"/>
          </p:cNvSpPr>
          <p:nvPr>
            <p:ph type="dt" sz="half" idx="10"/>
          </p:nvPr>
        </p:nvSpPr>
        <p:spPr/>
        <p:txBody>
          <a:bodyPr/>
          <a:lstStyle>
            <a:extLst/>
          </a:lstStyle>
          <a:p>
            <a:fld id="{2EB0EC2F-3A2A-EF40-AA8E-F89DC6BF704C}" type="datetimeFigureOut">
              <a:rPr lang="en-US" smtClean="0"/>
              <a:pPr/>
              <a:t>10/19/2017</a:t>
            </a:fld>
            <a:endParaRPr lang="en-US"/>
          </a:p>
        </p:txBody>
      </p:sp>
      <p:sp>
        <p:nvSpPr>
          <p:cNvPr id="4" name="Ograda noge 3"/>
          <p:cNvSpPr>
            <a:spLocks noGrp="1"/>
          </p:cNvSpPr>
          <p:nvPr>
            <p:ph type="ftr" sz="quarter" idx="11"/>
          </p:nvPr>
        </p:nvSpPr>
        <p:spPr/>
        <p:txBody>
          <a:bodyPr/>
          <a:lstStyle>
            <a:extLst/>
          </a:lstStyle>
          <a:p>
            <a:endParaRPr lang="en-US"/>
          </a:p>
        </p:txBody>
      </p:sp>
      <p:sp>
        <p:nvSpPr>
          <p:cNvPr id="5" name="Ograda številke diapozitiva 4"/>
          <p:cNvSpPr>
            <a:spLocks noGrp="1"/>
          </p:cNvSpPr>
          <p:nvPr>
            <p:ph type="sldNum" sz="quarter" idx="12"/>
          </p:nvPr>
        </p:nvSpPr>
        <p:spPr/>
        <p:txBody>
          <a:bodyPr/>
          <a:lstStyle>
            <a:extLst/>
          </a:lstStyle>
          <a:p>
            <a:fld id="{8F2A3730-AC77-7B49-87FB-7D12A5500057}" type="slidenum">
              <a:rPr lang="en-US" smtClean="0"/>
              <a:pPr/>
              <a:t>‹#›</a:t>
            </a:fld>
            <a:endParaRPr lang="en-US"/>
          </a:p>
        </p:txBody>
      </p:sp>
      <p:sp>
        <p:nvSpPr>
          <p:cNvPr id="6" name="Naslov 5"/>
          <p:cNvSpPr>
            <a:spLocks noGrp="1"/>
          </p:cNvSpPr>
          <p:nvPr>
            <p:ph type="title"/>
          </p:nvPr>
        </p:nvSpPr>
        <p:spPr/>
        <p:txBody>
          <a:bodyPr rtlCol="0"/>
          <a:lstStyle>
            <a:extLst/>
          </a:lstStyle>
          <a:p>
            <a:r>
              <a:rPr kumimoji="0" lang="sl-SI" smtClean="0"/>
              <a:t>Kliknite, če želite urediti slog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extLst/>
          </a:lstStyle>
          <a:p>
            <a:fld id="{2EB0EC2F-3A2A-EF40-AA8E-F89DC6BF704C}" type="datetimeFigureOut">
              <a:rPr lang="en-US" smtClean="0"/>
              <a:pPr/>
              <a:t>10/19/2017</a:t>
            </a:fld>
            <a:endParaRPr lang="en-US"/>
          </a:p>
        </p:txBody>
      </p:sp>
      <p:sp>
        <p:nvSpPr>
          <p:cNvPr id="3" name="Ograda noge 2"/>
          <p:cNvSpPr>
            <a:spLocks noGrp="1"/>
          </p:cNvSpPr>
          <p:nvPr>
            <p:ph type="ftr" sz="quarter" idx="11"/>
          </p:nvPr>
        </p:nvSpPr>
        <p:spPr/>
        <p:txBody>
          <a:bodyPr/>
          <a:lstStyle>
            <a:extLst/>
          </a:lstStyle>
          <a:p>
            <a:endParaRPr lang="en-US"/>
          </a:p>
        </p:txBody>
      </p:sp>
      <p:sp>
        <p:nvSpPr>
          <p:cNvPr id="4" name="Ograda številke diapozitiva 3"/>
          <p:cNvSpPr>
            <a:spLocks noGrp="1"/>
          </p:cNvSpPr>
          <p:nvPr>
            <p:ph type="sldNum" sz="quarter" idx="12"/>
          </p:nvPr>
        </p:nvSpPr>
        <p:spPr/>
        <p:txBody>
          <a:bodyPr/>
          <a:lstStyle>
            <a:extLst/>
          </a:lstStyle>
          <a:p>
            <a:fld id="{8F2A3730-AC77-7B49-87FB-7D12A55000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sl-SI" smtClean="0"/>
              <a:t>Kliknite, če želite urediti sloge besedila matrice</a:t>
            </a:r>
          </a:p>
        </p:txBody>
      </p:sp>
      <p:sp>
        <p:nvSpPr>
          <p:cNvPr id="4" name="Ograda vsebine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a:xfrm>
            <a:off x="6727032" y="6407944"/>
            <a:ext cx="1920240" cy="365760"/>
          </a:xfrm>
        </p:spPr>
        <p:txBody>
          <a:bodyPr/>
          <a:lstStyle>
            <a:extLst/>
          </a:lstStyle>
          <a:p>
            <a:fld id="{2EB0EC2F-3A2A-EF40-AA8E-F89DC6BF704C}" type="datetimeFigureOut">
              <a:rPr lang="en-US" smtClean="0"/>
              <a:pPr/>
              <a:t>10/19/2017</a:t>
            </a:fld>
            <a:endParaRPr lang="en-US"/>
          </a:p>
        </p:txBody>
      </p:sp>
      <p:sp>
        <p:nvSpPr>
          <p:cNvPr id="6" name="Ograda noge 5"/>
          <p:cNvSpPr>
            <a:spLocks noGrp="1"/>
          </p:cNvSpPr>
          <p:nvPr>
            <p:ph type="ftr" sz="quarter" idx="11"/>
          </p:nvPr>
        </p:nvSpPr>
        <p:spPr/>
        <p:txBody>
          <a:bodyPr/>
          <a:lstStyle>
            <a:extLst/>
          </a:lstStyle>
          <a:p>
            <a:endParaRPr lang="en-US"/>
          </a:p>
        </p:txBody>
      </p:sp>
      <p:sp>
        <p:nvSpPr>
          <p:cNvPr id="7" name="Ograda številke diapozitiva 6"/>
          <p:cNvSpPr>
            <a:spLocks noGrp="1"/>
          </p:cNvSpPr>
          <p:nvPr>
            <p:ph type="sldNum" sz="quarter" idx="12"/>
          </p:nvPr>
        </p:nvSpPr>
        <p:spPr/>
        <p:txBody>
          <a:bodyPr/>
          <a:lstStyle>
            <a:extLst/>
          </a:lstStyle>
          <a:p>
            <a:fld id="{8F2A3730-AC77-7B49-87FB-7D12A550005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bg>
      <p:bgRef idx="1002">
        <a:schemeClr val="bg1"/>
      </p:bgRef>
    </p:bg>
    <p:spTree>
      <p:nvGrpSpPr>
        <p:cNvPr id="1" name=""/>
        <p:cNvGrpSpPr/>
        <p:nvPr/>
      </p:nvGrpSpPr>
      <p:grpSpPr>
        <a:xfrm>
          <a:off x="0" y="0"/>
          <a:ext cx="0" cy="0"/>
          <a:chOff x="0" y="0"/>
          <a:chExt cx="0" cy="0"/>
        </a:xfrm>
      </p:grpSpPr>
      <p:sp>
        <p:nvSpPr>
          <p:cNvPr id="4" name="Ograda besedila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sl-SI" smtClean="0"/>
              <a:t>Kliknite, če želite urediti sloge besedila matrice</a:t>
            </a:r>
          </a:p>
        </p:txBody>
      </p:sp>
      <p:sp>
        <p:nvSpPr>
          <p:cNvPr id="3" name="Ograda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sl-SI" smtClean="0"/>
              <a:t>Kliknite ikono, če želite dodati sliko</a:t>
            </a:r>
            <a:endParaRPr kumimoji="0" lang="en-US" dirty="0"/>
          </a:p>
        </p:txBody>
      </p:sp>
      <p:sp>
        <p:nvSpPr>
          <p:cNvPr id="5" name="Ograda datuma 4"/>
          <p:cNvSpPr>
            <a:spLocks noGrp="1"/>
          </p:cNvSpPr>
          <p:nvPr>
            <p:ph type="dt" sz="half" idx="10"/>
          </p:nvPr>
        </p:nvSpPr>
        <p:spPr/>
        <p:txBody>
          <a:bodyPr/>
          <a:lstStyle>
            <a:lvl1pPr>
              <a:defRPr>
                <a:solidFill>
                  <a:schemeClr val="tx1"/>
                </a:solidFill>
              </a:defRPr>
            </a:lvl1pPr>
            <a:extLst/>
          </a:lstStyle>
          <a:p>
            <a:fld id="{2EB0EC2F-3A2A-EF40-AA8E-F89DC6BF704C}" type="datetimeFigureOut">
              <a:rPr lang="en-US" smtClean="0"/>
              <a:pPr/>
              <a:t>10/19/2017</a:t>
            </a:fld>
            <a:endParaRPr lang="en-US"/>
          </a:p>
        </p:txBody>
      </p:sp>
      <p:sp>
        <p:nvSpPr>
          <p:cNvPr id="6" name="Ograda no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Ograda številke diapozitiva 6"/>
          <p:cNvSpPr>
            <a:spLocks noGrp="1"/>
          </p:cNvSpPr>
          <p:nvPr>
            <p:ph type="sldNum" sz="quarter" idx="12"/>
          </p:nvPr>
        </p:nvSpPr>
        <p:spPr/>
        <p:txBody>
          <a:bodyPr/>
          <a:lstStyle>
            <a:lvl1pPr>
              <a:defRPr>
                <a:solidFill>
                  <a:schemeClr val="tx1"/>
                </a:solidFill>
              </a:defRPr>
            </a:lvl1pPr>
            <a:extLst/>
          </a:lstStyle>
          <a:p>
            <a:fld id="{8F2A3730-AC77-7B49-87FB-7D12A5500057}" type="slidenum">
              <a:rPr lang="en-US" smtClean="0"/>
              <a:pPr/>
              <a:t>‹#›</a:t>
            </a:fld>
            <a:endParaRPr lang="en-US"/>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sl-SI" smtClean="0"/>
              <a:t>Kliknite, če želite urediti slog naslova matrice</a:t>
            </a:r>
            <a:endParaRPr kumimoji="0" lang="en-US"/>
          </a:p>
        </p:txBody>
      </p:sp>
      <p:sp>
        <p:nvSpPr>
          <p:cNvPr id="8" name="Prostoročno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Prostoročno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kotni trikotni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aven konek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Škarnic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Škarnic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rostoročn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Prostoročn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kotni trikotni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aven konek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Ograda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sl-SI" smtClean="0"/>
              <a:t>Kliknite, če želite urediti slog naslova matrice</a:t>
            </a:r>
            <a:endParaRPr kumimoji="0" lang="en-US"/>
          </a:p>
        </p:txBody>
      </p:sp>
      <p:sp>
        <p:nvSpPr>
          <p:cNvPr id="30" name="Ograda besedila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0" name="Ograda datum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EB0EC2F-3A2A-EF40-AA8E-F89DC6BF704C}" type="datetimeFigureOut">
              <a:rPr lang="en-US" smtClean="0"/>
              <a:pPr/>
              <a:t>10/19/2017</a:t>
            </a:fld>
            <a:endParaRPr lang="en-US"/>
          </a:p>
        </p:txBody>
      </p:sp>
      <p:sp>
        <p:nvSpPr>
          <p:cNvPr id="22" name="Ograda no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Ograda številke diapoz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F2A3730-AC77-7B49-87FB-7D12A55000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luka.ivanic@gov.si"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2304"/>
            <a:ext cx="7772400" cy="2468880"/>
          </a:xfrm>
        </p:spPr>
        <p:txBody>
          <a:bodyPr>
            <a:normAutofit/>
          </a:bodyPr>
          <a:lstStyle/>
          <a:p>
            <a:r>
              <a:rPr lang="sl-SI" b="1" dirty="0" smtClean="0">
                <a:solidFill>
                  <a:srgbClr val="0070C0"/>
                </a:solidFill>
              </a:rPr>
              <a:t>Poglavitne rešitve nove prostorske in gradbene zakonodaje</a:t>
            </a:r>
            <a:endParaRPr lang="en-US" b="1" dirty="0">
              <a:solidFill>
                <a:srgbClr val="0070C0"/>
              </a:solidFill>
            </a:endParaRPr>
          </a:p>
        </p:txBody>
      </p:sp>
      <p:sp>
        <p:nvSpPr>
          <p:cNvPr id="3" name="Subtitle 2"/>
          <p:cNvSpPr>
            <a:spLocks noGrp="1"/>
          </p:cNvSpPr>
          <p:nvPr>
            <p:ph type="subTitle" idx="1"/>
          </p:nvPr>
        </p:nvSpPr>
        <p:spPr>
          <a:xfrm>
            <a:off x="1371600" y="5504688"/>
            <a:ext cx="6400800" cy="937131"/>
          </a:xfrm>
        </p:spPr>
        <p:txBody>
          <a:bodyPr>
            <a:normAutofit/>
          </a:bodyPr>
          <a:lstStyle/>
          <a:p>
            <a:pPr algn="l"/>
            <a:r>
              <a:rPr lang="sl-SI" sz="2000" b="1" dirty="0" smtClean="0">
                <a:solidFill>
                  <a:schemeClr val="tx1"/>
                </a:solidFill>
              </a:rPr>
              <a:t>Luka Ivanič</a:t>
            </a:r>
          </a:p>
          <a:p>
            <a:pPr algn="l"/>
            <a:r>
              <a:rPr lang="sl-SI" sz="2000" b="1" dirty="0" smtClean="0">
                <a:solidFill>
                  <a:schemeClr val="tx1"/>
                </a:solidFill>
              </a:rPr>
              <a:t>Moravske toplice, oktober 2017</a:t>
            </a:r>
            <a:endParaRPr lang="en-US" sz="2000" b="1" dirty="0">
              <a:solidFill>
                <a:schemeClr val="tx1"/>
              </a:solidFill>
            </a:endParaRPr>
          </a:p>
        </p:txBody>
      </p:sp>
      <p:sp>
        <p:nvSpPr>
          <p:cNvPr id="4" name="PoljeZBesedilom 3"/>
          <p:cNvSpPr txBox="1"/>
          <p:nvPr/>
        </p:nvSpPr>
        <p:spPr>
          <a:xfrm>
            <a:off x="436833" y="1978429"/>
            <a:ext cx="7927848" cy="584775"/>
          </a:xfrm>
          <a:prstGeom prst="rect">
            <a:avLst/>
          </a:prstGeom>
          <a:noFill/>
        </p:spPr>
        <p:txBody>
          <a:bodyPr wrap="square" rtlCol="0">
            <a:spAutoFit/>
          </a:bodyPr>
          <a:lstStyle/>
          <a:p>
            <a:pPr algn="r"/>
            <a:r>
              <a:rPr lang="sl-SI" sz="3200" b="1" dirty="0" smtClean="0">
                <a:solidFill>
                  <a:srgbClr val="00B050"/>
                </a:solidFill>
              </a:rPr>
              <a:t>Konferenca reciklažne industrije 2017</a:t>
            </a:r>
          </a:p>
        </p:txBody>
      </p:sp>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278881"/>
          </a:xfrm>
          <a:prstGeom prst="rect">
            <a:avLst/>
          </a:prstGeom>
        </p:spPr>
      </p:pic>
    </p:spTree>
    <p:extLst>
      <p:ext uri="{BB962C8B-B14F-4D97-AF65-F5344CB8AC3E}">
        <p14:creationId xmlns:p14="http://schemas.microsoft.com/office/powerpoint/2010/main" val="1330039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06424"/>
            <a:ext cx="8407400" cy="5459629"/>
          </a:xfrm>
          <a:noFill/>
          <a:ln>
            <a:noFill/>
          </a:ln>
        </p:spPr>
        <p:style>
          <a:lnRef idx="2">
            <a:schemeClr val="dk1"/>
          </a:lnRef>
          <a:fillRef idx="1">
            <a:schemeClr val="lt1"/>
          </a:fillRef>
          <a:effectRef idx="0">
            <a:schemeClr val="dk1"/>
          </a:effectRef>
          <a:fontRef idx="minor">
            <a:schemeClr val="dk1"/>
          </a:fontRef>
        </p:style>
        <p:txBody>
          <a:bodyPr>
            <a:noAutofit/>
          </a:bodyPr>
          <a:lstStyle/>
          <a:p>
            <a:r>
              <a:rPr lang="sl-SI" sz="2000" dirty="0" smtClean="0"/>
              <a:t>nova regulacija poklicev na področju urejanja prostora, graditve objektov in geodezije, z opisom nalog in odgovornosti:</a:t>
            </a:r>
          </a:p>
          <a:p>
            <a:pPr lvl="1"/>
            <a:r>
              <a:rPr lang="sl-SI" sz="1600" dirty="0" smtClean="0"/>
              <a:t>pooblaščeni arhitekt</a:t>
            </a:r>
            <a:endParaRPr lang="sl-SI" sz="1600" dirty="0"/>
          </a:p>
          <a:p>
            <a:pPr lvl="1"/>
            <a:r>
              <a:rPr lang="sl-SI" sz="1600" dirty="0" smtClean="0"/>
              <a:t>pooblaščeni inženir</a:t>
            </a:r>
            <a:endParaRPr lang="sl-SI" sz="1600" dirty="0"/>
          </a:p>
          <a:p>
            <a:pPr lvl="1"/>
            <a:r>
              <a:rPr lang="sl-SI" sz="1600" dirty="0" smtClean="0"/>
              <a:t>pooblaščeni </a:t>
            </a:r>
            <a:r>
              <a:rPr lang="sl-SI" sz="1600" dirty="0"/>
              <a:t>krajinski </a:t>
            </a:r>
            <a:r>
              <a:rPr lang="sl-SI" sz="1600" dirty="0" smtClean="0"/>
              <a:t>arhitekt</a:t>
            </a:r>
            <a:endParaRPr lang="sl-SI" sz="1600" dirty="0"/>
          </a:p>
          <a:p>
            <a:pPr lvl="1"/>
            <a:r>
              <a:rPr lang="sl-SI" sz="1600" dirty="0" smtClean="0"/>
              <a:t>pooblaščeni </a:t>
            </a:r>
            <a:r>
              <a:rPr lang="sl-SI" sz="1600" dirty="0"/>
              <a:t>prostorski </a:t>
            </a:r>
            <a:r>
              <a:rPr lang="sl-SI" sz="1600" dirty="0" smtClean="0"/>
              <a:t>načrtovalec</a:t>
            </a:r>
          </a:p>
          <a:p>
            <a:r>
              <a:rPr lang="sl-SI" sz="2000" dirty="0" smtClean="0"/>
              <a:t>regulacija dejavnosti:</a:t>
            </a:r>
          </a:p>
          <a:p>
            <a:pPr lvl="1"/>
            <a:r>
              <a:rPr lang="sl-SI" sz="1600" dirty="0" smtClean="0"/>
              <a:t>vpis v imenik zbornice</a:t>
            </a:r>
          </a:p>
          <a:p>
            <a:pPr lvl="1"/>
            <a:r>
              <a:rPr lang="sl-SI" sz="1600" dirty="0" smtClean="0"/>
              <a:t>50% lastništvo </a:t>
            </a:r>
            <a:r>
              <a:rPr lang="sl-SI" sz="1600" dirty="0" err="1" smtClean="0"/>
              <a:t>poobl</a:t>
            </a:r>
            <a:r>
              <a:rPr lang="sl-SI" sz="1600" dirty="0" smtClean="0"/>
              <a:t>. arhitektov in inženirjev ali en zaposlen </a:t>
            </a:r>
            <a:r>
              <a:rPr lang="sl-SI" sz="1600" dirty="0" err="1" smtClean="0"/>
              <a:t>poobl</a:t>
            </a:r>
            <a:r>
              <a:rPr lang="sl-SI" sz="1600" dirty="0" smtClean="0"/>
              <a:t>. arhitekt in inženir ter nepovezanost družbe za zaščito naziva gospodarske družbe</a:t>
            </a:r>
          </a:p>
          <a:p>
            <a:pPr lvl="1"/>
            <a:r>
              <a:rPr lang="sl-SI" sz="1600" dirty="0" smtClean="0"/>
              <a:t>zavarovanje odgovornosti</a:t>
            </a:r>
          </a:p>
          <a:p>
            <a:r>
              <a:rPr lang="sl-SI" sz="2000" dirty="0" smtClean="0"/>
              <a:t>pridobivanje poklicnih izkušenj po sistemu mentorstva</a:t>
            </a:r>
          </a:p>
          <a:p>
            <a:r>
              <a:rPr lang="sl-SI" sz="2000" dirty="0" smtClean="0"/>
              <a:t>stalno strokovno usposabljanje</a:t>
            </a:r>
          </a:p>
          <a:p>
            <a:r>
              <a:rPr lang="sl-SI" sz="2000" dirty="0" smtClean="0"/>
              <a:t>ustrezna izobrazba: magistrski nivo, vsebinski vidik predpisan z enotno platformo </a:t>
            </a:r>
          </a:p>
          <a:p>
            <a:r>
              <a:rPr lang="sl-SI" sz="2000" dirty="0" smtClean="0"/>
              <a:t>okrepljena vloga ministrstva pri izvajanju javnih pooblastil zbornice</a:t>
            </a:r>
            <a:endParaRPr lang="sl-SI" sz="2000" dirty="0"/>
          </a:p>
          <a:p>
            <a:endParaRPr lang="sl-SI" sz="2000" dirty="0" smtClean="0"/>
          </a:p>
        </p:txBody>
      </p:sp>
      <p:sp>
        <p:nvSpPr>
          <p:cNvPr id="2" name="Naslov 1"/>
          <p:cNvSpPr>
            <a:spLocks noGrp="1"/>
          </p:cNvSpPr>
          <p:nvPr>
            <p:ph type="title"/>
          </p:nvPr>
        </p:nvSpPr>
        <p:spPr>
          <a:xfrm>
            <a:off x="457200" y="329184"/>
            <a:ext cx="8229600" cy="580356"/>
          </a:xfrm>
        </p:spPr>
        <p:txBody>
          <a:bodyPr anchor="b">
            <a:normAutofit/>
          </a:bodyPr>
          <a:lstStyle/>
          <a:p>
            <a:r>
              <a:rPr lang="sl-SI" sz="2800" b="1" dirty="0" smtClean="0">
                <a:solidFill>
                  <a:srgbClr val="0070C0"/>
                </a:solidFill>
              </a:rPr>
              <a:t>Zakon o arhitekturni in inženirski dejavnosti</a:t>
            </a:r>
            <a:endParaRPr lang="sl-SI" sz="2800" b="1" dirty="0">
              <a:solidFill>
                <a:srgbClr val="0070C0"/>
              </a:solidFill>
            </a:endParaRPr>
          </a:p>
        </p:txBody>
      </p:sp>
    </p:spTree>
    <p:extLst>
      <p:ext uri="{BB962C8B-B14F-4D97-AF65-F5344CB8AC3E}">
        <p14:creationId xmlns:p14="http://schemas.microsoft.com/office/powerpoint/2010/main" val="2299746731"/>
      </p:ext>
    </p:extLst>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949987"/>
            <a:ext cx="8229600" cy="2932909"/>
          </a:xfrm>
          <a:ln>
            <a:noFill/>
          </a:ln>
        </p:spPr>
        <p:style>
          <a:lnRef idx="2">
            <a:schemeClr val="dk1"/>
          </a:lnRef>
          <a:fillRef idx="1">
            <a:schemeClr val="lt1"/>
          </a:fillRef>
          <a:effectRef idx="0">
            <a:schemeClr val="dk1"/>
          </a:effectRef>
          <a:fontRef idx="minor">
            <a:schemeClr val="dk1"/>
          </a:fontRef>
        </p:style>
        <p:txBody>
          <a:bodyPr>
            <a:noAutofit/>
          </a:bodyPr>
          <a:lstStyle/>
          <a:p>
            <a:pPr marL="0" indent="0">
              <a:buNone/>
            </a:pPr>
            <a:endParaRPr lang="sl-SI" sz="2400" dirty="0" smtClean="0"/>
          </a:p>
          <a:p>
            <a:pPr marL="0" indent="0">
              <a:buNone/>
            </a:pPr>
            <a:endParaRPr lang="sl-SI" sz="2400" dirty="0"/>
          </a:p>
          <a:p>
            <a:pPr marL="0" indent="0" algn="ctr">
              <a:buNone/>
            </a:pPr>
            <a:r>
              <a:rPr lang="sl-SI" sz="3600" b="1" dirty="0" smtClean="0">
                <a:solidFill>
                  <a:srgbClr val="0070C0"/>
                </a:solidFill>
              </a:rPr>
              <a:t>Hvala za vašo pozornost!</a:t>
            </a:r>
          </a:p>
          <a:p>
            <a:pPr marL="0" indent="0" algn="ctr">
              <a:buNone/>
            </a:pPr>
            <a:endParaRPr lang="sl-SI" sz="2000" b="1" dirty="0" smtClean="0">
              <a:solidFill>
                <a:srgbClr val="0070C0"/>
              </a:solidFill>
              <a:hlinkClick r:id="rId3"/>
            </a:endParaRPr>
          </a:p>
          <a:p>
            <a:pPr marL="0" indent="0" algn="ctr">
              <a:buNone/>
            </a:pPr>
            <a:r>
              <a:rPr lang="sl-SI" sz="2000" b="1" dirty="0" err="1" smtClean="0">
                <a:solidFill>
                  <a:srgbClr val="0070C0"/>
                </a:solidFill>
                <a:hlinkClick r:id="rId3"/>
              </a:rPr>
              <a:t>luka.ivanic@gov.si</a:t>
            </a:r>
            <a:endParaRPr lang="sl-SI" sz="2000" b="1" dirty="0" smtClean="0">
              <a:solidFill>
                <a:srgbClr val="0070C0"/>
              </a:solidFill>
            </a:endParaRPr>
          </a:p>
          <a:p>
            <a:pPr marL="0" indent="0" algn="ctr">
              <a:buNone/>
            </a:pPr>
            <a:r>
              <a:rPr lang="sl-SI" sz="2000" b="1" dirty="0" smtClean="0">
                <a:solidFill>
                  <a:srgbClr val="0070C0"/>
                </a:solidFill>
              </a:rPr>
              <a:t>01 / 478-7439</a:t>
            </a:r>
          </a:p>
        </p:txBody>
      </p:sp>
      <p:pic>
        <p:nvPicPr>
          <p:cNvPr id="2" name="Slika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278881"/>
          </a:xfrm>
          <a:prstGeom prst="rect">
            <a:avLst/>
          </a:prstGeom>
        </p:spPr>
      </p:pic>
    </p:spTree>
    <p:extLst>
      <p:ext uri="{BB962C8B-B14F-4D97-AF65-F5344CB8AC3E}">
        <p14:creationId xmlns:p14="http://schemas.microsoft.com/office/powerpoint/2010/main" val="319287355"/>
      </p:ext>
    </p:extLst>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536193"/>
            <a:ext cx="8229600" cy="4151376"/>
          </a:xfrm>
          <a:ln>
            <a:noFill/>
          </a:ln>
        </p:spPr>
        <p:style>
          <a:lnRef idx="2">
            <a:schemeClr val="dk1"/>
          </a:lnRef>
          <a:fillRef idx="1">
            <a:schemeClr val="lt1"/>
          </a:fillRef>
          <a:effectRef idx="0">
            <a:schemeClr val="dk1"/>
          </a:effectRef>
          <a:fontRef idx="minor">
            <a:schemeClr val="dk1"/>
          </a:fontRef>
        </p:style>
        <p:txBody>
          <a:bodyPr>
            <a:normAutofit/>
          </a:bodyPr>
          <a:lstStyle/>
          <a:p>
            <a:r>
              <a:rPr lang="sl-SI" sz="2200" dirty="0" smtClean="0"/>
              <a:t>tretja generacija prostorske in gradbene zakonodaje v RS:</a:t>
            </a:r>
          </a:p>
          <a:p>
            <a:pPr lvl="1"/>
            <a:r>
              <a:rPr lang="sl-SI" sz="2200" dirty="0" smtClean="0">
                <a:solidFill>
                  <a:schemeClr val="bg1">
                    <a:lumMod val="75000"/>
                  </a:schemeClr>
                </a:solidFill>
              </a:rPr>
              <a:t>ZUreP in ZUNDPP (1984)</a:t>
            </a:r>
          </a:p>
          <a:p>
            <a:pPr lvl="1"/>
            <a:r>
              <a:rPr lang="sl-SI" sz="2200" dirty="0" smtClean="0"/>
              <a:t>ZUreP-1 in ZGO-1 (2002/2003)</a:t>
            </a:r>
          </a:p>
          <a:p>
            <a:pPr lvl="1"/>
            <a:r>
              <a:rPr lang="sl-SI" sz="2200" dirty="0" smtClean="0"/>
              <a:t>ZPNačrt &amp; ZUPUDPP (2007 in 2010)</a:t>
            </a:r>
          </a:p>
          <a:p>
            <a:pPr lvl="1"/>
            <a:r>
              <a:rPr lang="sl-SI" sz="2200" dirty="0" smtClean="0"/>
              <a:t>aktualna reforma</a:t>
            </a:r>
          </a:p>
          <a:p>
            <a:r>
              <a:rPr lang="sl-SI" sz="2200" dirty="0" smtClean="0"/>
              <a:t>začetek projekta: potrditev izhodišč za normativno prenovo na vladi v letu 2013</a:t>
            </a:r>
          </a:p>
          <a:p>
            <a:r>
              <a:rPr lang="sl-SI" sz="2200" dirty="0" smtClean="0"/>
              <a:t>trenutno stanje: drugo branje v DZ RS</a:t>
            </a:r>
          </a:p>
        </p:txBody>
      </p:sp>
      <p:sp>
        <p:nvSpPr>
          <p:cNvPr id="2" name="Naslov 1"/>
          <p:cNvSpPr>
            <a:spLocks noGrp="1"/>
          </p:cNvSpPr>
          <p:nvPr>
            <p:ph type="title"/>
          </p:nvPr>
        </p:nvSpPr>
        <p:spPr>
          <a:xfrm>
            <a:off x="457200" y="439488"/>
            <a:ext cx="8229600" cy="580356"/>
          </a:xfrm>
        </p:spPr>
        <p:txBody>
          <a:bodyPr anchor="b">
            <a:normAutofit/>
          </a:bodyPr>
          <a:lstStyle/>
          <a:p>
            <a:r>
              <a:rPr lang="sl-SI" sz="2800" b="1" dirty="0" smtClean="0">
                <a:solidFill>
                  <a:srgbClr val="0070C0"/>
                </a:solidFill>
              </a:rPr>
              <a:t>Oris</a:t>
            </a:r>
            <a:endParaRPr lang="sl-SI" sz="2800" b="1" dirty="0">
              <a:solidFill>
                <a:srgbClr val="0070C0"/>
              </a:solidFill>
            </a:endParaRPr>
          </a:p>
        </p:txBody>
      </p:sp>
    </p:spTree>
  </p:cSld>
  <p:clrMapOvr>
    <a:masterClrMapping/>
  </p:clrMapOvr>
  <p:transition>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399032"/>
            <a:ext cx="8229600" cy="4462272"/>
          </a:xfrm>
          <a:ln>
            <a:noFill/>
          </a:ln>
        </p:spPr>
        <p:style>
          <a:lnRef idx="2">
            <a:schemeClr val="dk1"/>
          </a:lnRef>
          <a:fillRef idx="1">
            <a:schemeClr val="lt1"/>
          </a:fillRef>
          <a:effectRef idx="0">
            <a:schemeClr val="dk1"/>
          </a:effectRef>
          <a:fontRef idx="minor">
            <a:schemeClr val="dk1"/>
          </a:fontRef>
        </p:style>
        <p:txBody>
          <a:bodyPr>
            <a:noAutofit/>
          </a:bodyPr>
          <a:lstStyle/>
          <a:p>
            <a:r>
              <a:rPr lang="sl-SI" sz="2200" dirty="0" smtClean="0"/>
              <a:t>dosledno zagotavljanje javnega interesa ob upoštevanju potreb prebivalstva in gospodarstva</a:t>
            </a:r>
          </a:p>
          <a:p>
            <a:r>
              <a:rPr lang="sl-SI" sz="2200" dirty="0" smtClean="0"/>
              <a:t>odprava administrativnih ovir</a:t>
            </a:r>
          </a:p>
          <a:p>
            <a:r>
              <a:rPr lang="sl-SI" sz="2200" dirty="0" smtClean="0"/>
              <a:t>upoštevanje informacijskih tehnologij</a:t>
            </a:r>
            <a:endParaRPr lang="sl-SI" sz="2200" dirty="0"/>
          </a:p>
          <a:p>
            <a:r>
              <a:rPr lang="sl-SI" sz="2200" dirty="0" smtClean="0"/>
              <a:t>upoštevanje, da so nekateri deli obstoječega sistema v prehodnem obdobju; neovirano dokončanja procesov brez vračanja v prejšnje faze postopka</a:t>
            </a:r>
          </a:p>
          <a:p>
            <a:r>
              <a:rPr lang="sl-SI" sz="2200" dirty="0" smtClean="0"/>
              <a:t>naslavljanje sektorskih anomalij in poenotenje rešitev ob upoštevanju zakonitosti pravnega reda</a:t>
            </a:r>
          </a:p>
          <a:p>
            <a:r>
              <a:rPr lang="sl-SI" sz="2200" dirty="0" smtClean="0"/>
              <a:t>vključevanje strokovne in širše javnosti</a:t>
            </a:r>
          </a:p>
        </p:txBody>
      </p:sp>
      <p:sp>
        <p:nvSpPr>
          <p:cNvPr id="2" name="Naslov 1"/>
          <p:cNvSpPr>
            <a:spLocks noGrp="1"/>
          </p:cNvSpPr>
          <p:nvPr>
            <p:ph type="title"/>
          </p:nvPr>
        </p:nvSpPr>
        <p:spPr>
          <a:xfrm>
            <a:off x="457200" y="439488"/>
            <a:ext cx="8229600" cy="580356"/>
          </a:xfrm>
        </p:spPr>
        <p:txBody>
          <a:bodyPr anchor="b">
            <a:normAutofit/>
          </a:bodyPr>
          <a:lstStyle/>
          <a:p>
            <a:r>
              <a:rPr lang="sl-SI" sz="2800" b="1" dirty="0" smtClean="0">
                <a:solidFill>
                  <a:srgbClr val="0070C0"/>
                </a:solidFill>
              </a:rPr>
              <a:t>Načela reforme</a:t>
            </a:r>
            <a:endParaRPr lang="sl-SI" sz="2800" b="1" dirty="0">
              <a:solidFill>
                <a:srgbClr val="0070C0"/>
              </a:solidFill>
            </a:endParaRPr>
          </a:p>
        </p:txBody>
      </p:sp>
    </p:spTree>
    <p:extLst>
      <p:ext uri="{BB962C8B-B14F-4D97-AF65-F5344CB8AC3E}">
        <p14:creationId xmlns:p14="http://schemas.microsoft.com/office/powerpoint/2010/main" val="2289661435"/>
      </p:ext>
    </p:extLst>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517903"/>
            <a:ext cx="8229600" cy="4306825"/>
          </a:xfrm>
          <a:ln>
            <a:noFill/>
          </a:ln>
        </p:spPr>
        <p:style>
          <a:lnRef idx="2">
            <a:schemeClr val="dk1"/>
          </a:lnRef>
          <a:fillRef idx="1">
            <a:schemeClr val="lt1"/>
          </a:fillRef>
          <a:effectRef idx="0">
            <a:schemeClr val="dk1"/>
          </a:effectRef>
          <a:fontRef idx="minor">
            <a:schemeClr val="dk1"/>
          </a:fontRef>
        </p:style>
        <p:txBody>
          <a:bodyPr>
            <a:noAutofit/>
          </a:bodyPr>
          <a:lstStyle/>
          <a:p>
            <a:pPr lvl="0">
              <a:buFont typeface="+mj-lt"/>
              <a:buAutoNum type="arabicPeriod"/>
            </a:pPr>
            <a:r>
              <a:rPr lang="sl-SI" sz="2200" dirty="0" smtClean="0"/>
              <a:t>prenova strateških izhodišč na področju urejanja prostora</a:t>
            </a:r>
          </a:p>
          <a:p>
            <a:pPr lvl="0">
              <a:buFont typeface="+mj-lt"/>
              <a:buAutoNum type="arabicPeriod"/>
            </a:pPr>
            <a:r>
              <a:rPr lang="sl-SI" sz="2200" dirty="0" smtClean="0"/>
              <a:t>ureditev razmerij med javnopravnimi režimi v prostoru</a:t>
            </a:r>
          </a:p>
          <a:p>
            <a:pPr lvl="0">
              <a:buFont typeface="+mj-lt"/>
              <a:buAutoNum type="arabicPeriod"/>
            </a:pPr>
            <a:r>
              <a:rPr lang="sl-SI" sz="2200" dirty="0" smtClean="0"/>
              <a:t>sistem pristojnosti in organizacija deležnikov pri zadevah urejanja prostora</a:t>
            </a:r>
          </a:p>
          <a:p>
            <a:pPr lvl="0">
              <a:buFont typeface="+mj-lt"/>
              <a:buAutoNum type="arabicPeriod"/>
            </a:pPr>
            <a:r>
              <a:rPr lang="sl-SI" sz="2200" dirty="0" smtClean="0"/>
              <a:t>uvajanje in okrepitev načel regionalizma pri prostorskem načrtovanju</a:t>
            </a:r>
          </a:p>
          <a:p>
            <a:pPr lvl="0">
              <a:buFont typeface="+mj-lt"/>
              <a:buAutoNum type="arabicPeriod"/>
            </a:pPr>
            <a:r>
              <a:rPr lang="sl-SI" sz="2200" dirty="0" smtClean="0"/>
              <a:t>sistem prostorskih aktov, poenotenje minimalnih zahtev prostorskega načrtovanja za celotno državo in razbremenitev vsebin in obsega prostorskih aktov</a:t>
            </a:r>
          </a:p>
          <a:p>
            <a:pPr lvl="0">
              <a:buFont typeface="+mj-lt"/>
              <a:buAutoNum type="arabicPeriod"/>
            </a:pPr>
            <a:r>
              <a:rPr lang="sl-SI" sz="2200" dirty="0" smtClean="0"/>
              <a:t>integracija postopkov prostorskega načrtovanja, dovoljevanja in vzporednih okoljskih postopkov</a:t>
            </a:r>
          </a:p>
        </p:txBody>
      </p:sp>
      <p:sp>
        <p:nvSpPr>
          <p:cNvPr id="2" name="Naslov 1"/>
          <p:cNvSpPr>
            <a:spLocks noGrp="1"/>
          </p:cNvSpPr>
          <p:nvPr>
            <p:ph type="title"/>
          </p:nvPr>
        </p:nvSpPr>
        <p:spPr>
          <a:xfrm>
            <a:off x="457200" y="439488"/>
            <a:ext cx="8229600" cy="580356"/>
          </a:xfrm>
        </p:spPr>
        <p:txBody>
          <a:bodyPr anchor="b">
            <a:normAutofit/>
          </a:bodyPr>
          <a:lstStyle/>
          <a:p>
            <a:r>
              <a:rPr lang="sl-SI" sz="2800" b="1" dirty="0" smtClean="0">
                <a:solidFill>
                  <a:srgbClr val="0070C0"/>
                </a:solidFill>
              </a:rPr>
              <a:t>Izhodišča in cilji</a:t>
            </a:r>
            <a:endParaRPr lang="sl-SI" sz="2800" b="1" dirty="0">
              <a:solidFill>
                <a:srgbClr val="0070C0"/>
              </a:solidFill>
            </a:endParaRPr>
          </a:p>
        </p:txBody>
      </p:sp>
    </p:spTree>
  </p:cSld>
  <p:clrMapOvr>
    <a:masterClrMapping/>
  </p:clrMapOvr>
  <p:transition>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426464"/>
            <a:ext cx="8229600" cy="3986784"/>
          </a:xfrm>
          <a:ln>
            <a:noFill/>
          </a:ln>
        </p:spPr>
        <p:style>
          <a:lnRef idx="2">
            <a:schemeClr val="dk1"/>
          </a:lnRef>
          <a:fillRef idx="1">
            <a:schemeClr val="lt1"/>
          </a:fillRef>
          <a:effectRef idx="0">
            <a:schemeClr val="dk1"/>
          </a:effectRef>
          <a:fontRef idx="minor">
            <a:schemeClr val="dk1"/>
          </a:fontRef>
        </p:style>
        <p:txBody>
          <a:bodyPr>
            <a:noAutofit/>
          </a:bodyPr>
          <a:lstStyle/>
          <a:p>
            <a:pPr marL="566928" indent="-457200">
              <a:buFont typeface="+mj-lt"/>
              <a:buAutoNum type="arabicPeriod" startAt="7"/>
            </a:pPr>
            <a:r>
              <a:rPr lang="sl-SI" sz="2200" dirty="0" smtClean="0"/>
              <a:t>poenotenje standardov sodelovanja javnosti na državni in občinski ravni prostorskega načrtovanja</a:t>
            </a:r>
          </a:p>
          <a:p>
            <a:pPr marL="566928" indent="-457200">
              <a:buFont typeface="+mj-lt"/>
              <a:buAutoNum type="arabicPeriod" startAt="7"/>
            </a:pPr>
            <a:r>
              <a:rPr lang="sl-SI" sz="2200" dirty="0" smtClean="0"/>
              <a:t>nov sistem umeščanja oziroma dovoljevanja objektov državnega pomena</a:t>
            </a:r>
          </a:p>
          <a:p>
            <a:pPr marL="566928" indent="-457200">
              <a:buFont typeface="+mj-lt"/>
              <a:buAutoNum type="arabicPeriod" startAt="7"/>
            </a:pPr>
            <a:r>
              <a:rPr lang="sl-SI" sz="2200" dirty="0" smtClean="0"/>
              <a:t>prenova prostorskih ukrepov in uvajanje mehanizmov aktivne zemljiške politike</a:t>
            </a:r>
          </a:p>
          <a:p>
            <a:pPr marL="566928" indent="-457200">
              <a:buFont typeface="+mj-lt"/>
              <a:buAutoNum type="arabicPeriod" startAt="7"/>
            </a:pPr>
            <a:r>
              <a:rPr lang="sl-SI" sz="2200" dirty="0" smtClean="0"/>
              <a:t>ponovna </a:t>
            </a:r>
            <a:r>
              <a:rPr lang="sl-SI" sz="2200" dirty="0"/>
              <a:t>uvedba dovoljenja za nekatere posege v prostor, ki niso </a:t>
            </a:r>
            <a:r>
              <a:rPr lang="sl-SI" sz="2200" dirty="0" smtClean="0"/>
              <a:t>objekti</a:t>
            </a:r>
            <a:endParaRPr lang="sl-SI" sz="2200" dirty="0"/>
          </a:p>
          <a:p>
            <a:pPr marL="566928" indent="-457200">
              <a:buFont typeface="+mj-lt"/>
              <a:buAutoNum type="arabicPeriod" startAt="7"/>
            </a:pPr>
            <a:r>
              <a:rPr lang="sl-SI" sz="2200" dirty="0"/>
              <a:t>nov način izdajanja dovoljenja za graditev in izvajanje vzdrževalnih </a:t>
            </a:r>
            <a:r>
              <a:rPr lang="sl-SI" sz="2200" dirty="0" smtClean="0"/>
              <a:t>del</a:t>
            </a:r>
            <a:endParaRPr lang="sl-SI" sz="2200" dirty="0"/>
          </a:p>
          <a:p>
            <a:pPr marL="566928" indent="-457200">
              <a:buFont typeface="+mj-lt"/>
              <a:buAutoNum type="arabicPeriod" startAt="7"/>
            </a:pPr>
            <a:r>
              <a:rPr lang="sl-SI" sz="2200" dirty="0"/>
              <a:t>preoblikovanje sistema nadzora pri graditvi </a:t>
            </a:r>
            <a:r>
              <a:rPr lang="sl-SI" sz="2200" dirty="0" smtClean="0"/>
              <a:t>objektov</a:t>
            </a:r>
            <a:endParaRPr lang="sl-SI" sz="2200" dirty="0"/>
          </a:p>
        </p:txBody>
      </p:sp>
      <p:sp>
        <p:nvSpPr>
          <p:cNvPr id="2" name="Naslov 1"/>
          <p:cNvSpPr>
            <a:spLocks noGrp="1"/>
          </p:cNvSpPr>
          <p:nvPr>
            <p:ph type="title"/>
          </p:nvPr>
        </p:nvSpPr>
        <p:spPr>
          <a:xfrm>
            <a:off x="457200" y="439488"/>
            <a:ext cx="8229600" cy="580356"/>
          </a:xfrm>
        </p:spPr>
        <p:txBody>
          <a:bodyPr anchor="b">
            <a:normAutofit/>
          </a:bodyPr>
          <a:lstStyle/>
          <a:p>
            <a:r>
              <a:rPr lang="sl-SI" sz="2800" b="1" dirty="0" smtClean="0">
                <a:solidFill>
                  <a:srgbClr val="0070C0"/>
                </a:solidFill>
              </a:rPr>
              <a:t>Izhodišča in cilji</a:t>
            </a:r>
            <a:endParaRPr lang="sl-SI" sz="2800" b="1" dirty="0">
              <a:solidFill>
                <a:srgbClr val="0070C0"/>
              </a:solidFill>
            </a:endParaRPr>
          </a:p>
        </p:txBody>
      </p:sp>
    </p:spTree>
    <p:extLst>
      <p:ext uri="{BB962C8B-B14F-4D97-AF65-F5344CB8AC3E}">
        <p14:creationId xmlns:p14="http://schemas.microsoft.com/office/powerpoint/2010/main" val="2392903996"/>
      </p:ext>
    </p:extLst>
  </p:cSld>
  <p:clrMapOvr>
    <a:masterClrMapping/>
  </p:clrMapOvr>
  <p:transition>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457200" y="1481329"/>
            <a:ext cx="8229600" cy="4361688"/>
          </a:xfrm>
        </p:spPr>
        <p:txBody>
          <a:bodyPr>
            <a:normAutofit/>
          </a:bodyPr>
          <a:lstStyle/>
          <a:p>
            <a:pPr marL="566928" lvl="0" indent="-457200">
              <a:buFont typeface="+mj-lt"/>
              <a:buAutoNum type="arabicPeriod" startAt="13"/>
            </a:pPr>
            <a:r>
              <a:rPr lang="sl-SI" sz="2200" dirty="0" smtClean="0">
                <a:solidFill>
                  <a:schemeClr val="dk1"/>
                </a:solidFill>
              </a:rPr>
              <a:t>prenova pogojev za gradnjo objektov</a:t>
            </a:r>
          </a:p>
          <a:p>
            <a:pPr marL="566928" lvl="0" indent="-457200">
              <a:buFont typeface="+mj-lt"/>
              <a:buAutoNum type="arabicPeriod" startAt="13"/>
            </a:pPr>
            <a:r>
              <a:rPr lang="sl-SI" sz="2200" dirty="0" smtClean="0">
                <a:solidFill>
                  <a:schemeClr val="dk1"/>
                </a:solidFill>
              </a:rPr>
              <a:t>integracija postopkov izdajanja soglasij v postopek izdajanja gradbenih dovoljenj</a:t>
            </a:r>
          </a:p>
          <a:p>
            <a:pPr marL="566928" lvl="0" indent="-457200">
              <a:buFont typeface="+mj-lt"/>
              <a:buAutoNum type="arabicPeriod" startAt="13"/>
            </a:pPr>
            <a:r>
              <a:rPr lang="sl-SI" sz="2200" dirty="0" smtClean="0">
                <a:solidFill>
                  <a:schemeClr val="dk1"/>
                </a:solidFill>
              </a:rPr>
              <a:t>nadomestitev postopka izdajanja uporabnega dovoljenja s prijavo zgrajenega objekta na podlagi certifikata za zgrajeni objekt</a:t>
            </a:r>
          </a:p>
          <a:p>
            <a:pPr marL="566928" lvl="0" indent="-457200">
              <a:buFont typeface="+mj-lt"/>
              <a:buAutoNum type="arabicPeriod" startAt="13"/>
            </a:pPr>
            <a:r>
              <a:rPr lang="sl-SI" sz="2200" dirty="0" smtClean="0">
                <a:solidFill>
                  <a:schemeClr val="dk1"/>
                </a:solidFill>
              </a:rPr>
              <a:t>prenova sistema licenc in podeljevanja javnih pooblastil</a:t>
            </a:r>
          </a:p>
          <a:p>
            <a:pPr marL="566928" lvl="0" indent="-457200">
              <a:buFont typeface="+mj-lt"/>
              <a:buAutoNum type="arabicPeriod" startAt="13"/>
            </a:pPr>
            <a:r>
              <a:rPr lang="sl-SI" sz="2200" dirty="0" smtClean="0">
                <a:solidFill>
                  <a:schemeClr val="dk1"/>
                </a:solidFill>
              </a:rPr>
              <a:t>dopolnitev inšpekcijskih ukrepov in </a:t>
            </a:r>
            <a:r>
              <a:rPr lang="sl-SI" sz="2200" dirty="0" err="1" smtClean="0">
                <a:solidFill>
                  <a:schemeClr val="dk1"/>
                </a:solidFill>
              </a:rPr>
              <a:t>prekrškovnih</a:t>
            </a:r>
            <a:r>
              <a:rPr lang="sl-SI" sz="2200" dirty="0" smtClean="0">
                <a:solidFill>
                  <a:schemeClr val="dk1"/>
                </a:solidFill>
              </a:rPr>
              <a:t> določb</a:t>
            </a:r>
          </a:p>
          <a:p>
            <a:pPr marL="566928" lvl="0" indent="-457200">
              <a:buFont typeface="+mj-lt"/>
              <a:buAutoNum type="arabicPeriod" startAt="13"/>
            </a:pPr>
            <a:r>
              <a:rPr lang="sl-SI" sz="2200" dirty="0" smtClean="0">
                <a:solidFill>
                  <a:schemeClr val="dk1"/>
                </a:solidFill>
              </a:rPr>
              <a:t>urejanje problematike nedovoljenih gradenj</a:t>
            </a:r>
          </a:p>
          <a:p>
            <a:endParaRPr lang="sl-SI" dirty="0"/>
          </a:p>
        </p:txBody>
      </p:sp>
      <p:sp>
        <p:nvSpPr>
          <p:cNvPr id="3" name="Naslov 2"/>
          <p:cNvSpPr>
            <a:spLocks noGrp="1"/>
          </p:cNvSpPr>
          <p:nvPr>
            <p:ph type="title"/>
          </p:nvPr>
        </p:nvSpPr>
        <p:spPr/>
        <p:txBody>
          <a:bodyPr>
            <a:normAutofit/>
          </a:bodyPr>
          <a:lstStyle/>
          <a:p>
            <a:r>
              <a:rPr lang="sl-SI" sz="2800" dirty="0" smtClean="0">
                <a:solidFill>
                  <a:srgbClr val="0070C0"/>
                </a:solidFill>
              </a:rPr>
              <a:t>Izhodišča in cilji</a:t>
            </a:r>
            <a:endParaRPr lang="sl-SI"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15568"/>
            <a:ext cx="8229600" cy="4736592"/>
          </a:xfrm>
          <a:ln>
            <a:noFill/>
          </a:ln>
        </p:spPr>
        <p:style>
          <a:lnRef idx="2">
            <a:schemeClr val="dk1"/>
          </a:lnRef>
          <a:fillRef idx="1">
            <a:schemeClr val="lt1"/>
          </a:fillRef>
          <a:effectRef idx="0">
            <a:schemeClr val="dk1"/>
          </a:effectRef>
          <a:fontRef idx="minor">
            <a:schemeClr val="dk1"/>
          </a:fontRef>
        </p:style>
        <p:txBody>
          <a:bodyPr>
            <a:noAutofit/>
          </a:bodyPr>
          <a:lstStyle/>
          <a:p>
            <a:r>
              <a:rPr lang="sl-SI" sz="1800" dirty="0" smtClean="0"/>
              <a:t>vsebinska pravila urejanja </a:t>
            </a:r>
            <a:r>
              <a:rPr lang="sl-SI" sz="1800" dirty="0"/>
              <a:t>prostora in </a:t>
            </a:r>
            <a:r>
              <a:rPr lang="sl-SI" sz="1800" dirty="0" smtClean="0"/>
              <a:t>državni prostorski red</a:t>
            </a:r>
          </a:p>
          <a:p>
            <a:r>
              <a:rPr lang="sl-SI" sz="1800" dirty="0" smtClean="0"/>
              <a:t>uvedba prostorskega planiranja (regionalna in občinska raven)</a:t>
            </a:r>
          </a:p>
          <a:p>
            <a:r>
              <a:rPr lang="sl-SI" sz="1800" dirty="0"/>
              <a:t>v</a:t>
            </a:r>
            <a:r>
              <a:rPr lang="sl-SI" sz="1800" dirty="0" smtClean="0"/>
              <a:t>ečja </a:t>
            </a:r>
            <a:r>
              <a:rPr lang="sl-SI" sz="1800" dirty="0"/>
              <a:t>prožnost </a:t>
            </a:r>
            <a:r>
              <a:rPr lang="sl-SI" sz="1800" dirty="0" smtClean="0"/>
              <a:t>regulacije ob obstoječem sistemu prostorskih aktov</a:t>
            </a:r>
          </a:p>
          <a:p>
            <a:pPr lvl="1"/>
            <a:r>
              <a:rPr lang="sl-SI" sz="1800" dirty="0" smtClean="0"/>
              <a:t>lokacijska preveritev</a:t>
            </a:r>
          </a:p>
          <a:p>
            <a:pPr lvl="1"/>
            <a:r>
              <a:rPr lang="sl-SI" sz="1800" dirty="0" smtClean="0"/>
              <a:t>odloki o urejanju podobe naselij in krajine</a:t>
            </a:r>
          </a:p>
          <a:p>
            <a:r>
              <a:rPr lang="sl-SI" sz="1800" dirty="0" smtClean="0"/>
              <a:t>postopki </a:t>
            </a:r>
            <a:r>
              <a:rPr lang="sl-SI" sz="1800" dirty="0"/>
              <a:t>priprave prostorskih </a:t>
            </a:r>
            <a:r>
              <a:rPr lang="sl-SI" sz="1800" dirty="0" smtClean="0"/>
              <a:t>aktov:</a:t>
            </a:r>
          </a:p>
          <a:p>
            <a:pPr lvl="1"/>
            <a:r>
              <a:rPr lang="sl-SI" sz="1800" dirty="0" smtClean="0"/>
              <a:t>komisija vlade za prostorski razvoj</a:t>
            </a:r>
          </a:p>
          <a:p>
            <a:pPr lvl="1"/>
            <a:r>
              <a:rPr lang="sl-SI" sz="1800" dirty="0" smtClean="0"/>
              <a:t>prevlada javne koristi</a:t>
            </a:r>
          </a:p>
          <a:p>
            <a:pPr lvl="1"/>
            <a:r>
              <a:rPr lang="sl-SI" sz="1800" dirty="0" smtClean="0"/>
              <a:t>postopek t.i. celovitega umeščanja</a:t>
            </a:r>
          </a:p>
          <a:p>
            <a:pPr lvl="1"/>
            <a:r>
              <a:rPr lang="sl-SI" sz="1800" dirty="0" smtClean="0"/>
              <a:t>pravno varstvo</a:t>
            </a:r>
          </a:p>
          <a:p>
            <a:r>
              <a:rPr lang="sl-SI" sz="1800" dirty="0" smtClean="0"/>
              <a:t>mehanizmi </a:t>
            </a:r>
            <a:r>
              <a:rPr lang="sl-SI" sz="1800" dirty="0"/>
              <a:t>zemljiške </a:t>
            </a:r>
            <a:r>
              <a:rPr lang="sl-SI" sz="1800" dirty="0" smtClean="0"/>
              <a:t>politike:</a:t>
            </a:r>
          </a:p>
          <a:p>
            <a:pPr lvl="1"/>
            <a:r>
              <a:rPr lang="sl-SI" sz="1800" dirty="0" smtClean="0"/>
              <a:t>vzpostavitev evidence stavbnih zemljišč in gospodarjenje z njimi</a:t>
            </a:r>
          </a:p>
          <a:p>
            <a:pPr lvl="1"/>
            <a:r>
              <a:rPr lang="sl-SI" sz="1800" dirty="0" smtClean="0"/>
              <a:t>izravnalni prispevek</a:t>
            </a:r>
          </a:p>
          <a:p>
            <a:pPr lvl="1"/>
            <a:r>
              <a:rPr lang="sl-SI" sz="1800" dirty="0" smtClean="0"/>
              <a:t>prenovljeno opremljanje zemljišč in komunalni prispevek</a:t>
            </a:r>
          </a:p>
          <a:p>
            <a:r>
              <a:rPr lang="sl-SI" sz="1800" dirty="0" smtClean="0"/>
              <a:t>podatki in storitve prostorskega informacijskega sistema</a:t>
            </a:r>
          </a:p>
        </p:txBody>
      </p:sp>
      <p:sp>
        <p:nvSpPr>
          <p:cNvPr id="2" name="Naslov 1"/>
          <p:cNvSpPr>
            <a:spLocks noGrp="1"/>
          </p:cNvSpPr>
          <p:nvPr>
            <p:ph type="title"/>
          </p:nvPr>
        </p:nvSpPr>
        <p:spPr>
          <a:xfrm>
            <a:off x="457200" y="384048"/>
            <a:ext cx="8229600" cy="445399"/>
          </a:xfrm>
        </p:spPr>
        <p:txBody>
          <a:bodyPr anchor="b">
            <a:noAutofit/>
          </a:bodyPr>
          <a:lstStyle/>
          <a:p>
            <a:r>
              <a:rPr lang="sl-SI" sz="2800" b="1" dirty="0" smtClean="0">
                <a:solidFill>
                  <a:srgbClr val="0070C0"/>
                </a:solidFill>
              </a:rPr>
              <a:t>Zakon o urejanju prostora</a:t>
            </a:r>
            <a:endParaRPr lang="sl-SI" sz="2800" b="1" dirty="0">
              <a:solidFill>
                <a:srgbClr val="0070C0"/>
              </a:solidFill>
            </a:endParaRPr>
          </a:p>
        </p:txBody>
      </p:sp>
      <p:sp>
        <p:nvSpPr>
          <p:cNvPr id="5" name="Zaokrožen pravokotni oblaček 4"/>
          <p:cNvSpPr/>
          <p:nvPr/>
        </p:nvSpPr>
        <p:spPr>
          <a:xfrm rot="10800000">
            <a:off x="150827" y="1979630"/>
            <a:ext cx="5458121" cy="433632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6" name="PoljeZBesedilom 5"/>
          <p:cNvSpPr txBox="1"/>
          <p:nvPr/>
        </p:nvSpPr>
        <p:spPr>
          <a:xfrm>
            <a:off x="579746" y="2216451"/>
            <a:ext cx="4567289" cy="3970318"/>
          </a:xfrm>
          <a:prstGeom prst="rect">
            <a:avLst/>
          </a:prstGeom>
          <a:noFill/>
        </p:spPr>
        <p:txBody>
          <a:bodyPr wrap="square" rtlCol="0">
            <a:spAutoFit/>
          </a:bodyPr>
          <a:lstStyle/>
          <a:p>
            <a:pPr algn="ctr"/>
            <a:r>
              <a:rPr lang="sl-SI" sz="1500" b="1" dirty="0" smtClean="0"/>
              <a:t>23. člen</a:t>
            </a:r>
          </a:p>
          <a:p>
            <a:pPr algn="ctr"/>
            <a:r>
              <a:rPr lang="sl-SI" sz="1500" b="1" dirty="0" smtClean="0"/>
              <a:t>(urejanje prostora na območjih z omejitvami)</a:t>
            </a:r>
          </a:p>
          <a:p>
            <a:pPr algn="ctr"/>
            <a:endParaRPr lang="sl-SI" sz="1500" b="1" dirty="0" smtClean="0"/>
          </a:p>
          <a:p>
            <a:r>
              <a:rPr lang="sl-SI" sz="1500" dirty="0" smtClean="0"/>
              <a:t>(5) Na območjih teles odlagališč odpadkov je do izdaje odločbe o prenehanju okoljevarstvenega dovoljenja skladno s predpisi, ki urejajo varstvo okolja, dopustno načrtovati in izvajati zgolj tiste posege v prostor, ki so potrebni zaradi obratovanja odlagališča in spremljanja stanja na njih, pri čemer je za izvedbo teh posegov treba pridobiti mnenje ministrstva, pristojnega za okolje. Ne glede na določbe veljavnih prostorskih aktov gradnja drugih objektov ali izvajanje drugih posegov v prostor ni dovoljena.</a:t>
            </a:r>
          </a:p>
          <a:p>
            <a:endParaRPr lang="sl-SI" sz="1200" dirty="0"/>
          </a:p>
        </p:txBody>
      </p:sp>
    </p:spTree>
    <p:extLst>
      <p:ext uri="{BB962C8B-B14F-4D97-AF65-F5344CB8AC3E}">
        <p14:creationId xmlns:p14="http://schemas.microsoft.com/office/powerpoint/2010/main" val="2203373433"/>
      </p:ext>
    </p:extLst>
  </p:cSld>
  <p:clrMapOvr>
    <a:masterClrMapping/>
  </p:clrMapOvr>
  <mc:AlternateContent xmlns:mc="http://schemas.openxmlformats.org/markup-compatibility/2006">
    <mc:Choice xmlns:p14="http://schemas.microsoft.com/office/powerpoint/2010/main" Requires="p14">
      <p:transition p14:dur="10">
        <p14:flash/>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1115568"/>
            <a:ext cx="8229600" cy="4736592"/>
          </a:xfrm>
          <a:ln>
            <a:noFill/>
          </a:ln>
        </p:spPr>
        <p:style>
          <a:lnRef idx="2">
            <a:schemeClr val="dk1"/>
          </a:lnRef>
          <a:fillRef idx="1">
            <a:schemeClr val="lt1"/>
          </a:fillRef>
          <a:effectRef idx="0">
            <a:schemeClr val="dk1"/>
          </a:effectRef>
          <a:fontRef idx="minor">
            <a:schemeClr val="dk1"/>
          </a:fontRef>
        </p:style>
        <p:txBody>
          <a:bodyPr>
            <a:noAutofit/>
          </a:bodyPr>
          <a:lstStyle/>
          <a:p>
            <a:r>
              <a:rPr lang="sl-SI" sz="1800" dirty="0" smtClean="0"/>
              <a:t>vsebinska pravila urejanja </a:t>
            </a:r>
            <a:r>
              <a:rPr lang="sl-SI" sz="1800" dirty="0"/>
              <a:t>prostora in </a:t>
            </a:r>
            <a:r>
              <a:rPr lang="sl-SI" sz="1800" dirty="0" smtClean="0"/>
              <a:t>državni prostorski red</a:t>
            </a:r>
          </a:p>
          <a:p>
            <a:r>
              <a:rPr lang="sl-SI" sz="1800" dirty="0" smtClean="0"/>
              <a:t>uvedba prostorskega planiranja (regionalna in občinska raven)</a:t>
            </a:r>
          </a:p>
          <a:p>
            <a:r>
              <a:rPr lang="sl-SI" sz="1800" dirty="0"/>
              <a:t>v</a:t>
            </a:r>
            <a:r>
              <a:rPr lang="sl-SI" sz="1800" dirty="0" smtClean="0"/>
              <a:t>ečja </a:t>
            </a:r>
            <a:r>
              <a:rPr lang="sl-SI" sz="1800" dirty="0"/>
              <a:t>prožnost </a:t>
            </a:r>
            <a:r>
              <a:rPr lang="sl-SI" sz="1800" dirty="0" smtClean="0"/>
              <a:t>regulacije ob obstoječem sistemu prostorskih aktov</a:t>
            </a:r>
          </a:p>
          <a:p>
            <a:pPr lvl="1"/>
            <a:r>
              <a:rPr lang="sl-SI" sz="1800" dirty="0" smtClean="0"/>
              <a:t>lokacijska preveritev</a:t>
            </a:r>
          </a:p>
          <a:p>
            <a:pPr lvl="1"/>
            <a:r>
              <a:rPr lang="sl-SI" sz="1800" dirty="0" smtClean="0"/>
              <a:t>odloki o urejanju podobe naselij in krajine</a:t>
            </a:r>
          </a:p>
          <a:p>
            <a:r>
              <a:rPr lang="sl-SI" sz="1800" dirty="0" smtClean="0"/>
              <a:t>postopki </a:t>
            </a:r>
            <a:r>
              <a:rPr lang="sl-SI" sz="1800" dirty="0"/>
              <a:t>priprave prostorskih </a:t>
            </a:r>
            <a:r>
              <a:rPr lang="sl-SI" sz="1800" dirty="0" smtClean="0"/>
              <a:t>aktov:</a:t>
            </a:r>
          </a:p>
          <a:p>
            <a:pPr lvl="1"/>
            <a:r>
              <a:rPr lang="sl-SI" sz="1800" dirty="0" smtClean="0"/>
              <a:t>komisija vlade za prostorski razvoj</a:t>
            </a:r>
          </a:p>
          <a:p>
            <a:pPr lvl="1"/>
            <a:r>
              <a:rPr lang="sl-SI" sz="1800" dirty="0" smtClean="0"/>
              <a:t>prevlada javne koristi</a:t>
            </a:r>
          </a:p>
          <a:p>
            <a:pPr lvl="1"/>
            <a:r>
              <a:rPr lang="sl-SI" sz="1800" dirty="0" smtClean="0"/>
              <a:t>postopek t.i. celovitega umeščanja</a:t>
            </a:r>
          </a:p>
          <a:p>
            <a:pPr lvl="1"/>
            <a:r>
              <a:rPr lang="sl-SI" sz="1800" dirty="0" smtClean="0"/>
              <a:t>pravno varstvo</a:t>
            </a:r>
          </a:p>
          <a:p>
            <a:r>
              <a:rPr lang="sl-SI" sz="1800" dirty="0" smtClean="0"/>
              <a:t>mehanizmi </a:t>
            </a:r>
            <a:r>
              <a:rPr lang="sl-SI" sz="1800" dirty="0"/>
              <a:t>zemljiške </a:t>
            </a:r>
            <a:r>
              <a:rPr lang="sl-SI" sz="1800" dirty="0" smtClean="0"/>
              <a:t>politike:</a:t>
            </a:r>
          </a:p>
          <a:p>
            <a:pPr lvl="1"/>
            <a:r>
              <a:rPr lang="sl-SI" sz="1800" dirty="0" smtClean="0"/>
              <a:t>vzpostavitev evidence stavbnih zemljišč in gospodarjenje z njimi</a:t>
            </a:r>
          </a:p>
          <a:p>
            <a:pPr lvl="1"/>
            <a:r>
              <a:rPr lang="sl-SI" sz="1800" dirty="0" smtClean="0"/>
              <a:t>izravnalni prispevek</a:t>
            </a:r>
          </a:p>
          <a:p>
            <a:pPr lvl="1"/>
            <a:r>
              <a:rPr lang="sl-SI" sz="1800" dirty="0" smtClean="0"/>
              <a:t>prenovljeno opremljanje zemljišč in komunalni prispevek</a:t>
            </a:r>
          </a:p>
          <a:p>
            <a:r>
              <a:rPr lang="sl-SI" sz="1800" dirty="0" smtClean="0"/>
              <a:t>podatki in storitve prostorskega informacijskega sistema</a:t>
            </a:r>
          </a:p>
        </p:txBody>
      </p:sp>
      <p:sp>
        <p:nvSpPr>
          <p:cNvPr id="2" name="Naslov 1"/>
          <p:cNvSpPr>
            <a:spLocks noGrp="1"/>
          </p:cNvSpPr>
          <p:nvPr>
            <p:ph type="title"/>
          </p:nvPr>
        </p:nvSpPr>
        <p:spPr>
          <a:xfrm>
            <a:off x="457200" y="384048"/>
            <a:ext cx="8229600" cy="445399"/>
          </a:xfrm>
        </p:spPr>
        <p:txBody>
          <a:bodyPr anchor="b">
            <a:noAutofit/>
          </a:bodyPr>
          <a:lstStyle/>
          <a:p>
            <a:r>
              <a:rPr lang="sl-SI" sz="2800" b="1" dirty="0" smtClean="0">
                <a:solidFill>
                  <a:srgbClr val="0070C0"/>
                </a:solidFill>
              </a:rPr>
              <a:t>Zakon o urejanju prostora</a:t>
            </a:r>
            <a:endParaRPr lang="sl-SI" sz="2800" b="1" dirty="0">
              <a:solidFill>
                <a:srgbClr val="0070C0"/>
              </a:solidFill>
            </a:endParaRPr>
          </a:p>
        </p:txBody>
      </p:sp>
    </p:spTree>
    <p:extLst>
      <p:ext uri="{BB962C8B-B14F-4D97-AF65-F5344CB8AC3E}">
        <p14:creationId xmlns:p14="http://schemas.microsoft.com/office/powerpoint/2010/main" val="2726631368"/>
      </p:ext>
    </p:extLst>
  </p:cSld>
  <p:clrMapOvr>
    <a:masterClrMapping/>
  </p:clrMapOvr>
  <mc:AlternateContent xmlns:mc="http://schemas.openxmlformats.org/markup-compatibility/2006">
    <mc:Choice xmlns:p14="http://schemas.microsoft.com/office/powerpoint/2010/main" Requires="p14">
      <p:transition p14:dur="10">
        <p14:flash/>
      </p:transition>
    </mc:Choice>
    <mc:Fallback>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199" y="1005840"/>
            <a:ext cx="8422395" cy="5084724"/>
          </a:xfrm>
          <a:noFill/>
          <a:ln>
            <a:noFill/>
          </a:ln>
        </p:spPr>
        <p:style>
          <a:lnRef idx="2">
            <a:schemeClr val="dk1"/>
          </a:lnRef>
          <a:fillRef idx="1">
            <a:schemeClr val="lt1"/>
          </a:fillRef>
          <a:effectRef idx="0">
            <a:schemeClr val="dk1"/>
          </a:effectRef>
          <a:fontRef idx="minor">
            <a:schemeClr val="dk1"/>
          </a:fontRef>
        </p:style>
        <p:txBody>
          <a:bodyPr>
            <a:noAutofit/>
          </a:bodyPr>
          <a:lstStyle/>
          <a:p>
            <a:r>
              <a:rPr lang="sl-SI" sz="2000" dirty="0" smtClean="0"/>
              <a:t>nov </a:t>
            </a:r>
            <a:r>
              <a:rPr lang="sl-SI" sz="2000" dirty="0"/>
              <a:t>postopek gradbenega dovoljenja in večja pravna varnost za </a:t>
            </a:r>
            <a:r>
              <a:rPr lang="sl-SI" sz="2000" dirty="0" smtClean="0"/>
              <a:t>investitorje:</a:t>
            </a:r>
          </a:p>
          <a:p>
            <a:pPr lvl="1"/>
            <a:r>
              <a:rPr lang="sl-SI" sz="1800" dirty="0" err="1" smtClean="0"/>
              <a:t>predodločba</a:t>
            </a:r>
            <a:endParaRPr lang="sl-SI" sz="1800" dirty="0" smtClean="0"/>
          </a:p>
          <a:p>
            <a:pPr lvl="1"/>
            <a:r>
              <a:rPr lang="sl-SI" sz="1800" dirty="0" smtClean="0"/>
              <a:t>prekvalifikacija soglasij v mnenja</a:t>
            </a:r>
          </a:p>
          <a:p>
            <a:pPr lvl="1"/>
            <a:r>
              <a:rPr lang="sl-SI" sz="1800" dirty="0" smtClean="0"/>
              <a:t>gradbeno dovoljenje (PGD) + prijava začetka del (PZI)</a:t>
            </a:r>
          </a:p>
          <a:p>
            <a:pPr lvl="1"/>
            <a:r>
              <a:rPr lang="sl-SI" sz="1800" dirty="0" smtClean="0"/>
              <a:t>manjša odstopanja od gradbenega dovoljenja v času gradnje</a:t>
            </a:r>
          </a:p>
          <a:p>
            <a:r>
              <a:rPr lang="sl-SI" sz="2000" dirty="0"/>
              <a:t>u</a:t>
            </a:r>
            <a:r>
              <a:rPr lang="sl-SI" sz="2000" dirty="0" smtClean="0"/>
              <a:t>zakonitev prijave začetka in dokončanja gradnje</a:t>
            </a:r>
            <a:endParaRPr lang="sl-SI" sz="2000" dirty="0"/>
          </a:p>
          <a:p>
            <a:r>
              <a:rPr lang="sl-SI" sz="2000" dirty="0" smtClean="0"/>
              <a:t>evidentiranje stavb in gradbenih parcel</a:t>
            </a:r>
          </a:p>
          <a:p>
            <a:r>
              <a:rPr lang="sl-SI" sz="2000" dirty="0" smtClean="0"/>
              <a:t>zmanjšan obseg projektne dokumentacije</a:t>
            </a:r>
          </a:p>
          <a:p>
            <a:r>
              <a:rPr lang="sl-SI" sz="2000" dirty="0" smtClean="0"/>
              <a:t>uvajanje </a:t>
            </a:r>
            <a:r>
              <a:rPr lang="sl-SI" sz="2000" dirty="0"/>
              <a:t>e-graditve</a:t>
            </a:r>
          </a:p>
          <a:p>
            <a:r>
              <a:rPr lang="sl-SI" sz="2000" dirty="0" smtClean="0"/>
              <a:t>integrirani postopek okoljevarstvenega soglasja in gradbenega dovoljenja</a:t>
            </a:r>
            <a:endParaRPr lang="sl-SI" sz="2000" dirty="0"/>
          </a:p>
          <a:p>
            <a:r>
              <a:rPr lang="sl-SI" sz="2000" dirty="0" smtClean="0"/>
              <a:t>inšpekcijski nadzor: večja vloga inšpekcije, dvotirni sistem za enostavne objekte</a:t>
            </a:r>
            <a:endParaRPr lang="sl-SI" sz="2000" dirty="0"/>
          </a:p>
          <a:p>
            <a:r>
              <a:rPr lang="sl-SI" sz="2000" dirty="0" smtClean="0"/>
              <a:t>legalizacija</a:t>
            </a:r>
            <a:endParaRPr lang="sl-SI" sz="2000" dirty="0"/>
          </a:p>
        </p:txBody>
      </p:sp>
      <p:sp>
        <p:nvSpPr>
          <p:cNvPr id="2" name="Naslov 1"/>
          <p:cNvSpPr>
            <a:spLocks noGrp="1"/>
          </p:cNvSpPr>
          <p:nvPr>
            <p:ph type="title"/>
          </p:nvPr>
        </p:nvSpPr>
        <p:spPr>
          <a:xfrm>
            <a:off x="457200" y="283464"/>
            <a:ext cx="8229600" cy="580356"/>
          </a:xfrm>
        </p:spPr>
        <p:txBody>
          <a:bodyPr anchor="b">
            <a:normAutofit/>
          </a:bodyPr>
          <a:lstStyle/>
          <a:p>
            <a:r>
              <a:rPr lang="sl-SI" sz="2800" b="1" dirty="0" smtClean="0">
                <a:solidFill>
                  <a:srgbClr val="0070C0"/>
                </a:solidFill>
              </a:rPr>
              <a:t>Gradbeni zakon</a:t>
            </a:r>
            <a:endParaRPr lang="sl-SI" sz="2800" b="1" dirty="0">
              <a:solidFill>
                <a:srgbClr val="0070C0"/>
              </a:solidFill>
            </a:endParaRPr>
          </a:p>
        </p:txBody>
      </p:sp>
    </p:spTree>
    <p:extLst>
      <p:ext uri="{BB962C8B-B14F-4D97-AF65-F5344CB8AC3E}">
        <p14:creationId xmlns:p14="http://schemas.microsoft.com/office/powerpoint/2010/main" val="67840561"/>
      </p:ext>
    </p:extLst>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ekanje">
  <a:themeElements>
    <a:clrScheme name="Stek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tekanj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tek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999</TotalTime>
  <Words>749</Words>
  <Application>Microsoft Office PowerPoint</Application>
  <PresentationFormat>Diaprojekcija na zaslonu (4:3)</PresentationFormat>
  <Paragraphs>119</Paragraphs>
  <Slides>11</Slides>
  <Notes>10</Notes>
  <HiddenSlides>0</HiddenSlides>
  <MMClips>0</MMClips>
  <ScaleCrop>false</ScaleCrop>
  <HeadingPairs>
    <vt:vector size="4" baseType="variant">
      <vt:variant>
        <vt:lpstr>Tema</vt:lpstr>
      </vt:variant>
      <vt:variant>
        <vt:i4>1</vt:i4>
      </vt:variant>
      <vt:variant>
        <vt:lpstr>Naslovi diapozitivov</vt:lpstr>
      </vt:variant>
      <vt:variant>
        <vt:i4>11</vt:i4>
      </vt:variant>
    </vt:vector>
  </HeadingPairs>
  <TitlesOfParts>
    <vt:vector size="12" baseType="lpstr">
      <vt:lpstr>Stekanje</vt:lpstr>
      <vt:lpstr>Poglavitne rešitve nove prostorske in gradbene zakonodaje</vt:lpstr>
      <vt:lpstr>Oris</vt:lpstr>
      <vt:lpstr>Načela reforme</vt:lpstr>
      <vt:lpstr>Izhodišča in cilji</vt:lpstr>
      <vt:lpstr>Izhodišča in cilji</vt:lpstr>
      <vt:lpstr>Izhodišča in cilji</vt:lpstr>
      <vt:lpstr>Zakon o urejanju prostora</vt:lpstr>
      <vt:lpstr>Zakon o urejanju prostora</vt:lpstr>
      <vt:lpstr>Gradbeni zakon</vt:lpstr>
      <vt:lpstr>Zakon o arhitekturni in inženirski dejavnosti</vt:lpstr>
      <vt:lpstr>PowerPointova predstavitev</vt:lpstr>
    </vt:vector>
  </TitlesOfParts>
  <Company>GV Založba d.o.o.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Anja</dc:creator>
  <cp:lastModifiedBy>MOP</cp:lastModifiedBy>
  <cp:revision>89</cp:revision>
  <cp:lastPrinted>2016-10-14T14:27:16Z</cp:lastPrinted>
  <dcterms:created xsi:type="dcterms:W3CDTF">2016-10-07T09:26:14Z</dcterms:created>
  <dcterms:modified xsi:type="dcterms:W3CDTF">2017-10-19T08:20:19Z</dcterms:modified>
</cp:coreProperties>
</file>